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Lst>
  <p:notesMasterIdLst>
    <p:notesMasterId r:id="rId32"/>
  </p:notesMasterIdLst>
  <p:handoutMasterIdLst>
    <p:handoutMasterId r:id="rId33"/>
  </p:handoutMasterIdLst>
  <p:sldIdLst>
    <p:sldId id="378" r:id="rId2"/>
    <p:sldId id="379" r:id="rId3"/>
    <p:sldId id="380" r:id="rId4"/>
    <p:sldId id="381" r:id="rId5"/>
    <p:sldId id="382" r:id="rId6"/>
    <p:sldId id="405" r:id="rId7"/>
    <p:sldId id="404" r:id="rId8"/>
    <p:sldId id="403" r:id="rId9"/>
    <p:sldId id="406" r:id="rId10"/>
    <p:sldId id="407"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458"/>
    <a:srgbClr val="4137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100" d="100"/>
          <a:sy n="100" d="100"/>
        </p:scale>
        <p:origin x="114" y="26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80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ACFF7-2CA3-4C2C-AF2A-F0525688B2E5}" type="doc">
      <dgm:prSet loTypeId="urn:microsoft.com/office/officeart/2009/3/layout/StepUpProcess" loCatId="process" qsTypeId="urn:microsoft.com/office/officeart/2005/8/quickstyle/3d2" qsCatId="3D" csTypeId="urn:microsoft.com/office/officeart/2005/8/colors/accent6_2" csCatId="accent6" phldr="1"/>
      <dgm:spPr/>
    </dgm:pt>
    <dgm:pt modelId="{C6E7ED84-ABED-46AF-BF8E-00228A9C04B6}">
      <dgm:prSet phldrT="[Text]"/>
      <dgm:spPr/>
      <dgm:t>
        <a:bodyPr/>
        <a:lstStyle/>
        <a:p>
          <a:r>
            <a:rPr lang="en-US" dirty="0"/>
            <a:t>If you think you may be eligible for NJ FamilyCare, apply online at </a:t>
          </a:r>
          <a:r>
            <a:rPr lang="en-US" b="1" dirty="0"/>
            <a:t>njfamilycare.org.</a:t>
          </a:r>
          <a:endParaRPr lang="en-US" dirty="0"/>
        </a:p>
      </dgm:t>
    </dgm:pt>
    <dgm:pt modelId="{4266E118-75C7-4013-8446-9D03408F88EA}" type="parTrans" cxnId="{789FE4FF-D775-4CFB-BC5E-E160D913A1A0}">
      <dgm:prSet/>
      <dgm:spPr/>
      <dgm:t>
        <a:bodyPr/>
        <a:lstStyle/>
        <a:p>
          <a:endParaRPr lang="en-US"/>
        </a:p>
      </dgm:t>
    </dgm:pt>
    <dgm:pt modelId="{C0697096-9638-4684-AE76-A9061B8782B7}" type="sibTrans" cxnId="{789FE4FF-D775-4CFB-BC5E-E160D913A1A0}">
      <dgm:prSet/>
      <dgm:spPr/>
      <dgm:t>
        <a:bodyPr/>
        <a:lstStyle/>
        <a:p>
          <a:endParaRPr lang="en-US"/>
        </a:p>
      </dgm:t>
    </dgm:pt>
    <dgm:pt modelId="{CF617732-7220-49F2-8CFE-B4800C687B49}">
      <dgm:prSet phldrT="[Text]"/>
      <dgm:spPr/>
      <dgm:t>
        <a:bodyPr/>
        <a:lstStyle/>
        <a:p>
          <a:r>
            <a:rPr lang="en-US"/>
            <a:t>If you are </a:t>
          </a:r>
          <a:r>
            <a:rPr lang="en-US" b="0"/>
            <a:t>not</a:t>
          </a:r>
          <a:r>
            <a:rPr lang="en-US"/>
            <a:t> eligible for NJ FamilyCare but are offered </a:t>
          </a:r>
          <a:r>
            <a:rPr lang="en-US" b="1"/>
            <a:t>affordable insurance through an employer</a:t>
          </a:r>
          <a:r>
            <a:rPr lang="en-US"/>
            <a:t>, you will not be eligible for financial help purchasing a private plan. You can view full price plans at </a:t>
          </a:r>
          <a:r>
            <a:rPr lang="en-US" b="1"/>
            <a:t>GetCovered.NJ.gov </a:t>
          </a:r>
          <a:r>
            <a:rPr lang="en-US"/>
            <a:t>and sign up through an insurance broker.</a:t>
          </a:r>
          <a:endParaRPr lang="en-US" dirty="0"/>
        </a:p>
      </dgm:t>
    </dgm:pt>
    <dgm:pt modelId="{3728964B-7F85-40F0-87AD-A0D5263AD5E1}" type="parTrans" cxnId="{B978E608-6D60-4F47-AF33-75A225CCDA6A}">
      <dgm:prSet/>
      <dgm:spPr/>
      <dgm:t>
        <a:bodyPr/>
        <a:lstStyle/>
        <a:p>
          <a:endParaRPr lang="en-US"/>
        </a:p>
      </dgm:t>
    </dgm:pt>
    <dgm:pt modelId="{1F1D2359-3A86-443D-90A8-850A19D40049}" type="sibTrans" cxnId="{B978E608-6D60-4F47-AF33-75A225CCDA6A}">
      <dgm:prSet/>
      <dgm:spPr/>
      <dgm:t>
        <a:bodyPr/>
        <a:lstStyle/>
        <a:p>
          <a:endParaRPr lang="en-US"/>
        </a:p>
      </dgm:t>
    </dgm:pt>
    <dgm:pt modelId="{BCAAC357-56BD-4FE3-9A70-D6A6A0F3BD09}">
      <dgm:prSet phldrT="[Text]"/>
      <dgm:spPr/>
      <dgm:t>
        <a:bodyPr/>
        <a:lstStyle/>
        <a:p>
          <a:r>
            <a:rPr lang="en-US" dirty="0"/>
            <a:t>If you are not eligible for NJ FamilyCare and are not offered affordable insurance through an employer, you may be eligible for </a:t>
          </a:r>
          <a:r>
            <a:rPr lang="en-US" b="1" dirty="0"/>
            <a:t>financial help through Get Covered NJ</a:t>
          </a:r>
          <a:r>
            <a:rPr lang="en-US" dirty="0"/>
            <a:t>. To apply, go to </a:t>
          </a:r>
          <a:r>
            <a:rPr lang="en-US" b="1" dirty="0"/>
            <a:t>GetCovered.NJ.gov.</a:t>
          </a:r>
        </a:p>
        <a:p>
          <a:r>
            <a:rPr lang="en-US" dirty="0"/>
            <a:t>The LRRC provides free assistance completing the application and comparing plans.</a:t>
          </a:r>
        </a:p>
      </dgm:t>
    </dgm:pt>
    <dgm:pt modelId="{D19C1B7D-7319-4D91-9E15-435A7FBF71AC}" type="parTrans" cxnId="{BE2863E3-A5A3-4CC1-A3FC-393734E942BE}">
      <dgm:prSet/>
      <dgm:spPr/>
      <dgm:t>
        <a:bodyPr/>
        <a:lstStyle/>
        <a:p>
          <a:endParaRPr lang="en-US"/>
        </a:p>
      </dgm:t>
    </dgm:pt>
    <dgm:pt modelId="{E28C62C5-BC59-4A47-873D-87A244174795}" type="sibTrans" cxnId="{BE2863E3-A5A3-4CC1-A3FC-393734E942BE}">
      <dgm:prSet/>
      <dgm:spPr/>
      <dgm:t>
        <a:bodyPr/>
        <a:lstStyle/>
        <a:p>
          <a:endParaRPr lang="en-US"/>
        </a:p>
      </dgm:t>
    </dgm:pt>
    <dgm:pt modelId="{75371FC8-DEB8-4CCE-811A-CD5213473537}" type="pres">
      <dgm:prSet presAssocID="{F95ACFF7-2CA3-4C2C-AF2A-F0525688B2E5}" presName="rootnode" presStyleCnt="0">
        <dgm:presLayoutVars>
          <dgm:chMax/>
          <dgm:chPref/>
          <dgm:dir/>
          <dgm:animLvl val="lvl"/>
        </dgm:presLayoutVars>
      </dgm:prSet>
      <dgm:spPr/>
    </dgm:pt>
    <dgm:pt modelId="{BFBD5B52-9DE8-4194-AD50-BDD334E622D2}" type="pres">
      <dgm:prSet presAssocID="{C6E7ED84-ABED-46AF-BF8E-00228A9C04B6}" presName="composite" presStyleCnt="0"/>
      <dgm:spPr/>
    </dgm:pt>
    <dgm:pt modelId="{68CF9D4F-BE51-438F-AFC5-6B516D7871A2}" type="pres">
      <dgm:prSet presAssocID="{C6E7ED84-ABED-46AF-BF8E-00228A9C04B6}" presName="LShape" presStyleLbl="alignNode1" presStyleIdx="0" presStyleCnt="5"/>
      <dgm:spPr/>
    </dgm:pt>
    <dgm:pt modelId="{FCC4E34C-3996-4022-80DB-50C801E4A3A6}" type="pres">
      <dgm:prSet presAssocID="{C6E7ED84-ABED-46AF-BF8E-00228A9C04B6}" presName="ParentText" presStyleLbl="revTx" presStyleIdx="0" presStyleCnt="3">
        <dgm:presLayoutVars>
          <dgm:chMax val="0"/>
          <dgm:chPref val="0"/>
          <dgm:bulletEnabled val="1"/>
        </dgm:presLayoutVars>
      </dgm:prSet>
      <dgm:spPr/>
    </dgm:pt>
    <dgm:pt modelId="{5BFB678C-3EF9-4ED2-9496-3296CFE89EE6}" type="pres">
      <dgm:prSet presAssocID="{C6E7ED84-ABED-46AF-BF8E-00228A9C04B6}" presName="Triangle" presStyleLbl="alignNode1" presStyleIdx="1" presStyleCnt="5"/>
      <dgm:spPr/>
    </dgm:pt>
    <dgm:pt modelId="{66573837-C880-4F03-9BAD-A03FCEEE4C0D}" type="pres">
      <dgm:prSet presAssocID="{C0697096-9638-4684-AE76-A9061B8782B7}" presName="sibTrans" presStyleCnt="0"/>
      <dgm:spPr/>
    </dgm:pt>
    <dgm:pt modelId="{4C14BB18-9678-43EA-A67A-56DEBC4C8454}" type="pres">
      <dgm:prSet presAssocID="{C0697096-9638-4684-AE76-A9061B8782B7}" presName="space" presStyleCnt="0"/>
      <dgm:spPr/>
    </dgm:pt>
    <dgm:pt modelId="{7DCE8957-EB7B-496B-9140-E236758FE6DE}" type="pres">
      <dgm:prSet presAssocID="{CF617732-7220-49F2-8CFE-B4800C687B49}" presName="composite" presStyleCnt="0"/>
      <dgm:spPr/>
    </dgm:pt>
    <dgm:pt modelId="{DF197F06-B3EB-4292-92AD-3239DA4FCF51}" type="pres">
      <dgm:prSet presAssocID="{CF617732-7220-49F2-8CFE-B4800C687B49}" presName="LShape" presStyleLbl="alignNode1" presStyleIdx="2" presStyleCnt="5"/>
      <dgm:spPr/>
    </dgm:pt>
    <dgm:pt modelId="{B69DB7B6-C955-4689-9D46-6CDA1CCD4331}" type="pres">
      <dgm:prSet presAssocID="{CF617732-7220-49F2-8CFE-B4800C687B49}" presName="ParentText" presStyleLbl="revTx" presStyleIdx="1" presStyleCnt="3" custScaleY="100402">
        <dgm:presLayoutVars>
          <dgm:chMax val="0"/>
          <dgm:chPref val="0"/>
          <dgm:bulletEnabled val="1"/>
        </dgm:presLayoutVars>
      </dgm:prSet>
      <dgm:spPr/>
    </dgm:pt>
    <dgm:pt modelId="{577A0F4C-DA09-4649-AEA6-076E8EC4DA03}" type="pres">
      <dgm:prSet presAssocID="{CF617732-7220-49F2-8CFE-B4800C687B49}" presName="Triangle" presStyleLbl="alignNode1" presStyleIdx="3" presStyleCnt="5"/>
      <dgm:spPr/>
    </dgm:pt>
    <dgm:pt modelId="{D853FE5E-B586-4976-A052-EC2E1EADF5DC}" type="pres">
      <dgm:prSet presAssocID="{1F1D2359-3A86-443D-90A8-850A19D40049}" presName="sibTrans" presStyleCnt="0"/>
      <dgm:spPr/>
    </dgm:pt>
    <dgm:pt modelId="{08ECDFCB-4E33-493F-A576-41E73461C646}" type="pres">
      <dgm:prSet presAssocID="{1F1D2359-3A86-443D-90A8-850A19D40049}" presName="space" presStyleCnt="0"/>
      <dgm:spPr/>
    </dgm:pt>
    <dgm:pt modelId="{0C4CD354-13A9-404D-A864-2EFB25BE716C}" type="pres">
      <dgm:prSet presAssocID="{BCAAC357-56BD-4FE3-9A70-D6A6A0F3BD09}" presName="composite" presStyleCnt="0"/>
      <dgm:spPr/>
    </dgm:pt>
    <dgm:pt modelId="{DF0F06A9-CF31-41A6-9D0E-90C5368BDD32}" type="pres">
      <dgm:prSet presAssocID="{BCAAC357-56BD-4FE3-9A70-D6A6A0F3BD09}" presName="LShape" presStyleLbl="alignNode1" presStyleIdx="4" presStyleCnt="5"/>
      <dgm:spPr/>
    </dgm:pt>
    <dgm:pt modelId="{AD187641-56AD-455B-BD4C-64B1146EE31A}" type="pres">
      <dgm:prSet presAssocID="{BCAAC357-56BD-4FE3-9A70-D6A6A0F3BD09}" presName="ParentText" presStyleLbl="revTx" presStyleIdx="2" presStyleCnt="3" custScaleX="95405">
        <dgm:presLayoutVars>
          <dgm:chMax val="0"/>
          <dgm:chPref val="0"/>
          <dgm:bulletEnabled val="1"/>
        </dgm:presLayoutVars>
      </dgm:prSet>
      <dgm:spPr/>
    </dgm:pt>
  </dgm:ptLst>
  <dgm:cxnLst>
    <dgm:cxn modelId="{B978E608-6D60-4F47-AF33-75A225CCDA6A}" srcId="{F95ACFF7-2CA3-4C2C-AF2A-F0525688B2E5}" destId="{CF617732-7220-49F2-8CFE-B4800C687B49}" srcOrd="1" destOrd="0" parTransId="{3728964B-7F85-40F0-87AD-A0D5263AD5E1}" sibTransId="{1F1D2359-3A86-443D-90A8-850A19D40049}"/>
    <dgm:cxn modelId="{395A397F-2F34-47E9-B7B2-621E47B07E0B}" type="presOf" srcId="{BCAAC357-56BD-4FE3-9A70-D6A6A0F3BD09}" destId="{AD187641-56AD-455B-BD4C-64B1146EE31A}" srcOrd="0" destOrd="0" presId="urn:microsoft.com/office/officeart/2009/3/layout/StepUpProcess"/>
    <dgm:cxn modelId="{A6AB35B9-A160-4620-9F85-C7A02FD73E46}" type="presOf" srcId="{F95ACFF7-2CA3-4C2C-AF2A-F0525688B2E5}" destId="{75371FC8-DEB8-4CCE-811A-CD5213473537}" srcOrd="0" destOrd="0" presId="urn:microsoft.com/office/officeart/2009/3/layout/StepUpProcess"/>
    <dgm:cxn modelId="{9F0A4BD7-FAB2-49D4-A665-6FBAD17FC571}" type="presOf" srcId="{CF617732-7220-49F2-8CFE-B4800C687B49}" destId="{B69DB7B6-C955-4689-9D46-6CDA1CCD4331}" srcOrd="0" destOrd="0" presId="urn:microsoft.com/office/officeart/2009/3/layout/StepUpProcess"/>
    <dgm:cxn modelId="{652ED5E1-B239-4CCA-8522-2291A32DAEFE}" type="presOf" srcId="{C6E7ED84-ABED-46AF-BF8E-00228A9C04B6}" destId="{FCC4E34C-3996-4022-80DB-50C801E4A3A6}" srcOrd="0" destOrd="0" presId="urn:microsoft.com/office/officeart/2009/3/layout/StepUpProcess"/>
    <dgm:cxn modelId="{BE2863E3-A5A3-4CC1-A3FC-393734E942BE}" srcId="{F95ACFF7-2CA3-4C2C-AF2A-F0525688B2E5}" destId="{BCAAC357-56BD-4FE3-9A70-D6A6A0F3BD09}" srcOrd="2" destOrd="0" parTransId="{D19C1B7D-7319-4D91-9E15-435A7FBF71AC}" sibTransId="{E28C62C5-BC59-4A47-873D-87A244174795}"/>
    <dgm:cxn modelId="{789FE4FF-D775-4CFB-BC5E-E160D913A1A0}" srcId="{F95ACFF7-2CA3-4C2C-AF2A-F0525688B2E5}" destId="{C6E7ED84-ABED-46AF-BF8E-00228A9C04B6}" srcOrd="0" destOrd="0" parTransId="{4266E118-75C7-4013-8446-9D03408F88EA}" sibTransId="{C0697096-9638-4684-AE76-A9061B8782B7}"/>
    <dgm:cxn modelId="{692A3C62-4E78-498A-A0EC-58B8F6B2EBF2}" type="presParOf" srcId="{75371FC8-DEB8-4CCE-811A-CD5213473537}" destId="{BFBD5B52-9DE8-4194-AD50-BDD334E622D2}" srcOrd="0" destOrd="0" presId="urn:microsoft.com/office/officeart/2009/3/layout/StepUpProcess"/>
    <dgm:cxn modelId="{10904328-0B75-42FD-9E9C-6BF513B90B13}" type="presParOf" srcId="{BFBD5B52-9DE8-4194-AD50-BDD334E622D2}" destId="{68CF9D4F-BE51-438F-AFC5-6B516D7871A2}" srcOrd="0" destOrd="0" presId="urn:microsoft.com/office/officeart/2009/3/layout/StepUpProcess"/>
    <dgm:cxn modelId="{C2664BD6-AFC8-451C-A8D6-D4219749CD90}" type="presParOf" srcId="{BFBD5B52-9DE8-4194-AD50-BDD334E622D2}" destId="{FCC4E34C-3996-4022-80DB-50C801E4A3A6}" srcOrd="1" destOrd="0" presId="urn:microsoft.com/office/officeart/2009/3/layout/StepUpProcess"/>
    <dgm:cxn modelId="{66F24660-4722-44CB-8E69-5AEE6F435C8A}" type="presParOf" srcId="{BFBD5B52-9DE8-4194-AD50-BDD334E622D2}" destId="{5BFB678C-3EF9-4ED2-9496-3296CFE89EE6}" srcOrd="2" destOrd="0" presId="urn:microsoft.com/office/officeart/2009/3/layout/StepUpProcess"/>
    <dgm:cxn modelId="{10F6E477-8B03-4FFA-8EB5-E0670D42D55A}" type="presParOf" srcId="{75371FC8-DEB8-4CCE-811A-CD5213473537}" destId="{66573837-C880-4F03-9BAD-A03FCEEE4C0D}" srcOrd="1" destOrd="0" presId="urn:microsoft.com/office/officeart/2009/3/layout/StepUpProcess"/>
    <dgm:cxn modelId="{FE432A1C-3F9F-4A73-BCE2-320F6B66282B}" type="presParOf" srcId="{66573837-C880-4F03-9BAD-A03FCEEE4C0D}" destId="{4C14BB18-9678-43EA-A67A-56DEBC4C8454}" srcOrd="0" destOrd="0" presId="urn:microsoft.com/office/officeart/2009/3/layout/StepUpProcess"/>
    <dgm:cxn modelId="{A551EE4E-D110-4E6C-84D3-AD5094727E47}" type="presParOf" srcId="{75371FC8-DEB8-4CCE-811A-CD5213473537}" destId="{7DCE8957-EB7B-496B-9140-E236758FE6DE}" srcOrd="2" destOrd="0" presId="urn:microsoft.com/office/officeart/2009/3/layout/StepUpProcess"/>
    <dgm:cxn modelId="{FC159049-5DE0-440B-9F7C-405B062CD7A7}" type="presParOf" srcId="{7DCE8957-EB7B-496B-9140-E236758FE6DE}" destId="{DF197F06-B3EB-4292-92AD-3239DA4FCF51}" srcOrd="0" destOrd="0" presId="urn:microsoft.com/office/officeart/2009/3/layout/StepUpProcess"/>
    <dgm:cxn modelId="{50BCD9A1-88E2-41F8-9E7A-4DEF03CBD0CA}" type="presParOf" srcId="{7DCE8957-EB7B-496B-9140-E236758FE6DE}" destId="{B69DB7B6-C955-4689-9D46-6CDA1CCD4331}" srcOrd="1" destOrd="0" presId="urn:microsoft.com/office/officeart/2009/3/layout/StepUpProcess"/>
    <dgm:cxn modelId="{91F37FBA-404E-40F0-A040-198E0F1513E3}" type="presParOf" srcId="{7DCE8957-EB7B-496B-9140-E236758FE6DE}" destId="{577A0F4C-DA09-4649-AEA6-076E8EC4DA03}" srcOrd="2" destOrd="0" presId="urn:microsoft.com/office/officeart/2009/3/layout/StepUpProcess"/>
    <dgm:cxn modelId="{EEAD0674-2BB1-4509-AC77-5B7FD20FC4B6}" type="presParOf" srcId="{75371FC8-DEB8-4CCE-811A-CD5213473537}" destId="{D853FE5E-B586-4976-A052-EC2E1EADF5DC}" srcOrd="3" destOrd="0" presId="urn:microsoft.com/office/officeart/2009/3/layout/StepUpProcess"/>
    <dgm:cxn modelId="{D8ED4E85-42DC-41C9-A59D-61318BC363D6}" type="presParOf" srcId="{D853FE5E-B586-4976-A052-EC2E1EADF5DC}" destId="{08ECDFCB-4E33-493F-A576-41E73461C646}" srcOrd="0" destOrd="0" presId="urn:microsoft.com/office/officeart/2009/3/layout/StepUpProcess"/>
    <dgm:cxn modelId="{450DB9D0-8026-407F-9607-0CF5BD55A46B}" type="presParOf" srcId="{75371FC8-DEB8-4CCE-811A-CD5213473537}" destId="{0C4CD354-13A9-404D-A864-2EFB25BE716C}" srcOrd="4" destOrd="0" presId="urn:microsoft.com/office/officeart/2009/3/layout/StepUpProcess"/>
    <dgm:cxn modelId="{1021241F-C94E-4265-A51F-79A4E47DBB49}" type="presParOf" srcId="{0C4CD354-13A9-404D-A864-2EFB25BE716C}" destId="{DF0F06A9-CF31-41A6-9D0E-90C5368BDD32}" srcOrd="0" destOrd="0" presId="urn:microsoft.com/office/officeart/2009/3/layout/StepUpProcess"/>
    <dgm:cxn modelId="{DB20A465-06AE-4C18-91BE-EA4BC2BF6FEA}" type="presParOf" srcId="{0C4CD354-13A9-404D-A864-2EFB25BE716C}" destId="{AD187641-56AD-455B-BD4C-64B1146EE31A}"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F9D4F-BE51-438F-AFC5-6B516D7871A2}">
      <dsp:nvSpPr>
        <dsp:cNvPr id="0" name=""/>
        <dsp:cNvSpPr/>
      </dsp:nvSpPr>
      <dsp:spPr>
        <a:xfrm rot="5400000">
          <a:off x="751861" y="1898802"/>
          <a:ext cx="2245052" cy="3735717"/>
        </a:xfrm>
        <a:prstGeom prst="corner">
          <a:avLst>
            <a:gd name="adj1" fmla="val 16120"/>
            <a:gd name="adj2" fmla="val 1611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CC4E34C-3996-4022-80DB-50C801E4A3A6}">
      <dsp:nvSpPr>
        <dsp:cNvPr id="0" name=""/>
        <dsp:cNvSpPr/>
      </dsp:nvSpPr>
      <dsp:spPr>
        <a:xfrm>
          <a:off x="377106" y="3014977"/>
          <a:ext cx="3372626" cy="2956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If you think you may be eligible for NJ FamilyCare, apply online at </a:t>
          </a:r>
          <a:r>
            <a:rPr lang="en-US" sz="1700" b="1" kern="1200" dirty="0"/>
            <a:t>njfamilycare.org.</a:t>
          </a:r>
          <a:endParaRPr lang="en-US" sz="1700" kern="1200" dirty="0"/>
        </a:p>
      </dsp:txBody>
      <dsp:txXfrm>
        <a:off x="377106" y="3014977"/>
        <a:ext cx="3372626" cy="2956305"/>
      </dsp:txXfrm>
    </dsp:sp>
    <dsp:sp modelId="{5BFB678C-3EF9-4ED2-9496-3296CFE89EE6}">
      <dsp:nvSpPr>
        <dsp:cNvPr id="0" name=""/>
        <dsp:cNvSpPr/>
      </dsp:nvSpPr>
      <dsp:spPr>
        <a:xfrm>
          <a:off x="3113388" y="1623775"/>
          <a:ext cx="636344" cy="636344"/>
        </a:xfrm>
        <a:prstGeom prst="triangle">
          <a:avLst>
            <a:gd name="adj" fmla="val 10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197F06-B3EB-4292-92AD-3239DA4FCF51}">
      <dsp:nvSpPr>
        <dsp:cNvPr id="0" name=""/>
        <dsp:cNvSpPr/>
      </dsp:nvSpPr>
      <dsp:spPr>
        <a:xfrm rot="5400000">
          <a:off x="4880615" y="871196"/>
          <a:ext cx="2245052" cy="3735717"/>
        </a:xfrm>
        <a:prstGeom prst="corner">
          <a:avLst>
            <a:gd name="adj1" fmla="val 16120"/>
            <a:gd name="adj2" fmla="val 1611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69DB7B6-C955-4689-9D46-6CDA1CCD4331}">
      <dsp:nvSpPr>
        <dsp:cNvPr id="0" name=""/>
        <dsp:cNvSpPr/>
      </dsp:nvSpPr>
      <dsp:spPr>
        <a:xfrm>
          <a:off x="4505860" y="1981428"/>
          <a:ext cx="3372626" cy="2968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If you are </a:t>
          </a:r>
          <a:r>
            <a:rPr lang="en-US" sz="1700" b="0" kern="1200"/>
            <a:t>not</a:t>
          </a:r>
          <a:r>
            <a:rPr lang="en-US" sz="1700" kern="1200"/>
            <a:t> eligible for NJ FamilyCare but are offered </a:t>
          </a:r>
          <a:r>
            <a:rPr lang="en-US" sz="1700" b="1" kern="1200"/>
            <a:t>affordable insurance through an employer</a:t>
          </a:r>
          <a:r>
            <a:rPr lang="en-US" sz="1700" kern="1200"/>
            <a:t>, you will not be eligible for financial help purchasing a private plan. You can view full price plans at </a:t>
          </a:r>
          <a:r>
            <a:rPr lang="en-US" sz="1700" b="1" kern="1200"/>
            <a:t>GetCovered.NJ.gov </a:t>
          </a:r>
          <a:r>
            <a:rPr lang="en-US" sz="1700" kern="1200"/>
            <a:t>and sign up through an insurance broker.</a:t>
          </a:r>
          <a:endParaRPr lang="en-US" sz="1700" kern="1200" dirty="0"/>
        </a:p>
      </dsp:txBody>
      <dsp:txXfrm>
        <a:off x="4505860" y="1981428"/>
        <a:ext cx="3372626" cy="2968189"/>
      </dsp:txXfrm>
    </dsp:sp>
    <dsp:sp modelId="{577A0F4C-DA09-4649-AEA6-076E8EC4DA03}">
      <dsp:nvSpPr>
        <dsp:cNvPr id="0" name=""/>
        <dsp:cNvSpPr/>
      </dsp:nvSpPr>
      <dsp:spPr>
        <a:xfrm>
          <a:off x="7242142" y="596168"/>
          <a:ext cx="636344" cy="636344"/>
        </a:xfrm>
        <a:prstGeom prst="triangle">
          <a:avLst>
            <a:gd name="adj" fmla="val 10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0F06A9-CF31-41A6-9D0E-90C5368BDD32}">
      <dsp:nvSpPr>
        <dsp:cNvPr id="0" name=""/>
        <dsp:cNvSpPr/>
      </dsp:nvSpPr>
      <dsp:spPr>
        <a:xfrm rot="5400000">
          <a:off x="9009369" y="-150467"/>
          <a:ext cx="2245052" cy="3735717"/>
        </a:xfrm>
        <a:prstGeom prst="corner">
          <a:avLst>
            <a:gd name="adj1" fmla="val 16120"/>
            <a:gd name="adj2" fmla="val 1611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187641-56AD-455B-BD4C-64B1146EE31A}">
      <dsp:nvSpPr>
        <dsp:cNvPr id="0" name=""/>
        <dsp:cNvSpPr/>
      </dsp:nvSpPr>
      <dsp:spPr>
        <a:xfrm>
          <a:off x="8712100" y="965706"/>
          <a:ext cx="3217654" cy="2956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If you are not eligible for NJ FamilyCare and are not offered affordable insurance through an employer, you may be eligible for </a:t>
          </a:r>
          <a:r>
            <a:rPr lang="en-US" sz="1700" b="1" kern="1200" dirty="0"/>
            <a:t>financial help through Get Covered NJ</a:t>
          </a:r>
          <a:r>
            <a:rPr lang="en-US" sz="1700" kern="1200" dirty="0"/>
            <a:t>. To apply, go to </a:t>
          </a:r>
          <a:r>
            <a:rPr lang="en-US" sz="1700" b="1" kern="1200" dirty="0"/>
            <a:t>GetCovered.NJ.gov.</a:t>
          </a:r>
        </a:p>
        <a:p>
          <a:pPr marL="0" lvl="0" indent="0" algn="l" defTabSz="755650">
            <a:lnSpc>
              <a:spcPct val="90000"/>
            </a:lnSpc>
            <a:spcBef>
              <a:spcPct val="0"/>
            </a:spcBef>
            <a:spcAft>
              <a:spcPct val="35000"/>
            </a:spcAft>
            <a:buNone/>
          </a:pPr>
          <a:r>
            <a:rPr lang="en-US" sz="1700" kern="1200" dirty="0"/>
            <a:t>The LRRC provides free assistance completing the application and comparing plans.</a:t>
          </a:r>
        </a:p>
      </dsp:txBody>
      <dsp:txXfrm>
        <a:off x="8712100" y="965706"/>
        <a:ext cx="3217654" cy="295630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297DE0-EB7A-43B1-A986-5FB42E31A4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A6C110-0988-4AF8-BF63-52E87BCA53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24E730-7A23-4A7A-8956-971CA8667225}" type="datetimeFigureOut">
              <a:rPr lang="en-US" smtClean="0"/>
              <a:t>11/20/2024</a:t>
            </a:fld>
            <a:endParaRPr lang="en-US"/>
          </a:p>
        </p:txBody>
      </p:sp>
      <p:sp>
        <p:nvSpPr>
          <p:cNvPr id="4" name="Footer Placeholder 3">
            <a:extLst>
              <a:ext uri="{FF2B5EF4-FFF2-40B4-BE49-F238E27FC236}">
                <a16:creationId xmlns:a16="http://schemas.microsoft.com/office/drawing/2014/main" id="{06160E10-A4BE-49F2-A577-1D4535C1A0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FCC64-FC67-4F58-A770-3747B9178C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3CD622-4248-4AFF-AF4F-078BF9270D0B}" type="slidenum">
              <a:rPr lang="en-US" smtClean="0"/>
              <a:t>‹#›</a:t>
            </a:fld>
            <a:endParaRPr lang="en-US"/>
          </a:p>
        </p:txBody>
      </p:sp>
    </p:spTree>
    <p:extLst>
      <p:ext uri="{BB962C8B-B14F-4D97-AF65-F5344CB8AC3E}">
        <p14:creationId xmlns:p14="http://schemas.microsoft.com/office/powerpoint/2010/main" val="3033750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7209B-484F-4A57-83A7-503F51731910}"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EB7AC-4041-4E68-8DDF-307BA3A7B195}" type="slidenum">
              <a:rPr lang="en-US" smtClean="0"/>
              <a:t>‹#›</a:t>
            </a:fld>
            <a:endParaRPr lang="en-US"/>
          </a:p>
        </p:txBody>
      </p:sp>
    </p:spTree>
    <p:extLst>
      <p:ext uri="{BB962C8B-B14F-4D97-AF65-F5344CB8AC3E}">
        <p14:creationId xmlns:p14="http://schemas.microsoft.com/office/powerpoint/2010/main" val="2298771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68D45A-90C2-4694-9635-5531C959B81C}"/>
              </a:ext>
            </a:extLst>
          </p:cNvPr>
          <p:cNvSpPr/>
          <p:nvPr userDrawn="1"/>
        </p:nvSpPr>
        <p:spPr>
          <a:xfrm>
            <a:off x="0" y="1"/>
            <a:ext cx="12192000" cy="873938"/>
          </a:xfrm>
          <a:prstGeom prst="rect">
            <a:avLst/>
          </a:prstGeom>
          <a:solidFill>
            <a:srgbClr val="0B3458"/>
          </a:solidFill>
          <a:ln>
            <a:noFill/>
          </a:ln>
        </p:spPr>
        <p:style>
          <a:lnRef idx="0">
            <a:scrgbClr r="0" g="0" b="0"/>
          </a:lnRef>
          <a:fillRef idx="0">
            <a:scrgbClr r="0" g="0" b="0"/>
          </a:fillRef>
          <a:effectRef idx="0">
            <a:scrgbClr r="0" g="0" b="0"/>
          </a:effectRef>
          <a:fontRef idx="minor">
            <a:schemeClr val="lt1"/>
          </a:fontRef>
        </p:style>
        <p:txBody>
          <a:bodyPr/>
          <a:lstStyle/>
          <a:p>
            <a:endParaRPr lang="en-US" dirty="0"/>
          </a:p>
        </p:txBody>
      </p:sp>
      <p:sp>
        <p:nvSpPr>
          <p:cNvPr id="7" name="Rectangle 6"/>
          <p:cNvSpPr/>
          <p:nvPr/>
        </p:nvSpPr>
        <p:spPr>
          <a:xfrm>
            <a:off x="0" y="3085764"/>
            <a:ext cx="12191999" cy="3772235"/>
          </a:xfrm>
          <a:prstGeom prst="rect">
            <a:avLst/>
          </a:prstGeom>
          <a:solidFill>
            <a:srgbClr val="0B3458"/>
          </a:solidFill>
          <a:ln>
            <a:noFill/>
          </a:ln>
        </p:spPr>
        <p:style>
          <a:lnRef idx="0">
            <a:scrgbClr r="0" g="0" b="0"/>
          </a:lnRef>
          <a:fillRef idx="0">
            <a:scrgbClr r="0" g="0" b="0"/>
          </a:fillRef>
          <a:effectRef idx="0">
            <a:scrgbClr r="0" g="0" b="0"/>
          </a:effectRef>
          <a:fontRef idx="minor">
            <a:schemeClr val="lt1"/>
          </a:fontRef>
        </p:style>
        <p:txBody>
          <a:bodyPr/>
          <a:lstStyle/>
          <a:p>
            <a:endParaRPr lang="en-US" dirty="0"/>
          </a:p>
        </p:txBody>
      </p:sp>
      <p:sp>
        <p:nvSpPr>
          <p:cNvPr id="2" name="Title 1"/>
          <p:cNvSpPr>
            <a:spLocks noGrp="1"/>
          </p:cNvSpPr>
          <p:nvPr>
            <p:ph type="ctrTitle" hasCustomPrompt="1"/>
          </p:nvPr>
        </p:nvSpPr>
        <p:spPr>
          <a:xfrm>
            <a:off x="109829" y="1352071"/>
            <a:ext cx="10993549" cy="736485"/>
          </a:xfrm>
          <a:prstGeom prst="rect">
            <a:avLst/>
          </a:prstGeom>
          <a:effectLst/>
        </p:spPr>
        <p:txBody>
          <a:bodyPr anchor="b">
            <a:normAutofit/>
          </a:bodyPr>
          <a:lstStyle>
            <a:lvl1pPr>
              <a:defRPr sz="3600" cap="none">
                <a:solidFill>
                  <a:schemeClr val="accent5">
                    <a:lumMod val="50000"/>
                  </a:schemeClr>
                </a:solidFill>
                <a:latin typeface="Lufga Medium" panose="000006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109832" y="2088557"/>
            <a:ext cx="10993546" cy="590321"/>
          </a:xfrm>
          <a:prstGeom prst="rect">
            <a:avLst/>
          </a:prstGeom>
        </p:spPr>
        <p:txBody>
          <a:bodyPr anchor="t">
            <a:normAutofit/>
          </a:bodyPr>
          <a:lstStyle>
            <a:lvl1pPr marL="0" indent="0" algn="l">
              <a:buNone/>
              <a:defRPr sz="1600" cap="none">
                <a:solidFill>
                  <a:schemeClr val="accent6"/>
                </a:solidFill>
                <a:latin typeface="Lufga" panose="000005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8" name="Group 7">
            <a:extLst>
              <a:ext uri="{FF2B5EF4-FFF2-40B4-BE49-F238E27FC236}">
                <a16:creationId xmlns:a16="http://schemas.microsoft.com/office/drawing/2014/main" id="{D487B70A-E490-46BD-B497-CD1B21FA74A3}"/>
              </a:ext>
            </a:extLst>
          </p:cNvPr>
          <p:cNvGrpSpPr/>
          <p:nvPr userDrawn="1"/>
        </p:nvGrpSpPr>
        <p:grpSpPr>
          <a:xfrm>
            <a:off x="3528728" y="3429000"/>
            <a:ext cx="5098474" cy="3022113"/>
            <a:chOff x="166716" y="3173816"/>
            <a:chExt cx="5098474" cy="3022113"/>
          </a:xfrm>
        </p:grpSpPr>
        <p:pic>
          <p:nvPicPr>
            <p:cNvPr id="1026" name="Picture 2">
              <a:extLst>
                <a:ext uri="{FF2B5EF4-FFF2-40B4-BE49-F238E27FC236}">
                  <a16:creationId xmlns:a16="http://schemas.microsoft.com/office/drawing/2014/main" id="{8958129A-70B2-4C82-8E86-EE74D41B95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6717" y="3173816"/>
              <a:ext cx="5098473" cy="266375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
              <a:extLst>
                <a:ext uri="{FF2B5EF4-FFF2-40B4-BE49-F238E27FC236}">
                  <a16:creationId xmlns:a16="http://schemas.microsoft.com/office/drawing/2014/main" id="{A4251695-FD7D-4E1B-916B-E2728C64948E}"/>
                </a:ext>
              </a:extLst>
            </p:cNvPr>
            <p:cNvSpPr txBox="1">
              <a:spLocks noChangeArrowheads="1"/>
            </p:cNvSpPr>
            <p:nvPr userDrawn="1"/>
          </p:nvSpPr>
          <p:spPr bwMode="auto">
            <a:xfrm>
              <a:off x="166717" y="5527775"/>
              <a:ext cx="5098473" cy="338554"/>
            </a:xfrm>
            <a:prstGeom prst="rect">
              <a:avLst/>
            </a:prstGeom>
            <a:noFill/>
            <a:ln w="9525">
              <a:noFill/>
              <a:miter lim="800000"/>
              <a:headEnd/>
              <a:tailEnd/>
            </a:ln>
          </p:spPr>
          <p:txBody>
            <a:bodyPr wrap="square">
              <a:spAutoFit/>
            </a:bodyPr>
            <a:lstStyle/>
            <a:p>
              <a:pPr algn="ctr" eaLnBrk="0" hangingPunct="0"/>
              <a:r>
                <a:rPr lang="en-US" sz="1600" dirty="0">
                  <a:solidFill>
                    <a:schemeClr val="accent5">
                      <a:lumMod val="20000"/>
                      <a:lumOff val="80000"/>
                    </a:schemeClr>
                  </a:solidFill>
                  <a:latin typeface="Lufga" panose="00000500000000000000" pitchFamily="2" charset="0"/>
                </a:rPr>
                <a:t>212 Second Street, Suite 204, Lakewood, NJ 08701</a:t>
              </a:r>
              <a:endParaRPr lang="en-US" sz="1400" dirty="0">
                <a:solidFill>
                  <a:schemeClr val="accent5">
                    <a:lumMod val="20000"/>
                    <a:lumOff val="80000"/>
                  </a:schemeClr>
                </a:solidFill>
                <a:latin typeface="Lufga" panose="00000500000000000000" pitchFamily="2" charset="0"/>
              </a:endParaRPr>
            </a:p>
          </p:txBody>
        </p:sp>
        <p:sp>
          <p:nvSpPr>
            <p:cNvPr id="10" name="Text Box 10">
              <a:extLst>
                <a:ext uri="{FF2B5EF4-FFF2-40B4-BE49-F238E27FC236}">
                  <a16:creationId xmlns:a16="http://schemas.microsoft.com/office/drawing/2014/main" id="{E36095B7-5299-4C2B-8C4F-C46E5044F9BC}"/>
                </a:ext>
              </a:extLst>
            </p:cNvPr>
            <p:cNvSpPr txBox="1">
              <a:spLocks noChangeArrowheads="1"/>
            </p:cNvSpPr>
            <p:nvPr userDrawn="1"/>
          </p:nvSpPr>
          <p:spPr bwMode="auto">
            <a:xfrm>
              <a:off x="166716" y="5857375"/>
              <a:ext cx="5098473" cy="338554"/>
            </a:xfrm>
            <a:prstGeom prst="rect">
              <a:avLst/>
            </a:prstGeom>
            <a:noFill/>
            <a:ln w="9525">
              <a:noFill/>
              <a:miter lim="800000"/>
              <a:headEnd/>
              <a:tailEnd/>
            </a:ln>
          </p:spPr>
          <p:txBody>
            <a:bodyPr wrap="square">
              <a:spAutoFit/>
            </a:bodyPr>
            <a:lstStyle/>
            <a:p>
              <a:pPr algn="ctr" eaLnBrk="0" hangingPunct="0"/>
              <a:r>
                <a:rPr lang="en-US" sz="1600" dirty="0">
                  <a:solidFill>
                    <a:schemeClr val="accent5">
                      <a:lumMod val="20000"/>
                      <a:lumOff val="80000"/>
                    </a:schemeClr>
                  </a:solidFill>
                  <a:latin typeface="Lufga" panose="00000500000000000000" pitchFamily="2" charset="0"/>
                </a:rPr>
                <a:t>732.942.9292 |</a:t>
              </a:r>
              <a:r>
                <a:rPr lang="en-US" sz="1600" baseline="0" dirty="0">
                  <a:solidFill>
                    <a:schemeClr val="accent5">
                      <a:lumMod val="20000"/>
                      <a:lumOff val="80000"/>
                    </a:schemeClr>
                  </a:solidFill>
                  <a:latin typeface="Lufga" panose="00000500000000000000" pitchFamily="2" charset="0"/>
                </a:rPr>
                <a:t> </a:t>
              </a:r>
              <a:r>
                <a:rPr lang="en-US" sz="1600" dirty="0">
                  <a:solidFill>
                    <a:schemeClr val="accent5">
                      <a:lumMod val="20000"/>
                      <a:lumOff val="80000"/>
                    </a:schemeClr>
                  </a:solidFill>
                  <a:latin typeface="Lufga" panose="00000500000000000000" pitchFamily="2" charset="0"/>
                </a:rPr>
                <a:t>lrrcenter.org</a:t>
              </a:r>
            </a:p>
          </p:txBody>
        </p:sp>
      </p:grpSp>
      <p:pic>
        <p:nvPicPr>
          <p:cNvPr id="12" name="Picture 11" descr="A picture containing text, clipart&#10;&#10;Description automatically generated">
            <a:extLst>
              <a:ext uri="{FF2B5EF4-FFF2-40B4-BE49-F238E27FC236}">
                <a16:creationId xmlns:a16="http://schemas.microsoft.com/office/drawing/2014/main" id="{AA6202BB-5CAD-FF91-09B2-7239394411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29" y="107838"/>
            <a:ext cx="2676458" cy="658264"/>
          </a:xfrm>
          <a:prstGeom prst="rect">
            <a:avLst/>
          </a:prstGeom>
        </p:spPr>
      </p:pic>
    </p:spTree>
    <p:extLst>
      <p:ext uri="{BB962C8B-B14F-4D97-AF65-F5344CB8AC3E}">
        <p14:creationId xmlns:p14="http://schemas.microsoft.com/office/powerpoint/2010/main" val="380295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68D45A-90C2-4694-9635-5531C959B81C}"/>
              </a:ext>
            </a:extLst>
          </p:cNvPr>
          <p:cNvSpPr/>
          <p:nvPr userDrawn="1"/>
        </p:nvSpPr>
        <p:spPr>
          <a:xfrm>
            <a:off x="0" y="1"/>
            <a:ext cx="12192000" cy="873938"/>
          </a:xfrm>
          <a:prstGeom prst="rect">
            <a:avLst/>
          </a:prstGeom>
          <a:solidFill>
            <a:srgbClr val="0B3458"/>
          </a:solidFill>
          <a:ln>
            <a:noFill/>
          </a:ln>
        </p:spPr>
        <p:style>
          <a:lnRef idx="0">
            <a:scrgbClr r="0" g="0" b="0"/>
          </a:lnRef>
          <a:fillRef idx="0">
            <a:scrgbClr r="0" g="0" b="0"/>
          </a:fillRef>
          <a:effectRef idx="0">
            <a:scrgbClr r="0" g="0" b="0"/>
          </a:effectRef>
          <a:fontRef idx="minor">
            <a:schemeClr val="lt1"/>
          </a:fontRef>
        </p:style>
        <p:txBody>
          <a:bodyPr/>
          <a:lstStyle/>
          <a:p>
            <a:endParaRPr lang="en-US" dirty="0"/>
          </a:p>
        </p:txBody>
      </p:sp>
      <p:sp>
        <p:nvSpPr>
          <p:cNvPr id="11" name="Title 1">
            <a:extLst>
              <a:ext uri="{FF2B5EF4-FFF2-40B4-BE49-F238E27FC236}">
                <a16:creationId xmlns:a16="http://schemas.microsoft.com/office/drawing/2014/main" id="{D09E7A3C-E136-65F8-86EA-3C6CF30359C7}"/>
              </a:ext>
            </a:extLst>
          </p:cNvPr>
          <p:cNvSpPr>
            <a:spLocks noGrp="1"/>
          </p:cNvSpPr>
          <p:nvPr>
            <p:ph type="title"/>
          </p:nvPr>
        </p:nvSpPr>
        <p:spPr>
          <a:xfrm>
            <a:off x="151078" y="134185"/>
            <a:ext cx="9890073" cy="702149"/>
          </a:xfrm>
          <a:prstGeom prst="rect">
            <a:avLst/>
          </a:prstGeom>
        </p:spPr>
        <p:txBody>
          <a:bodyPr>
            <a:normAutofit fontScale="90000"/>
          </a:bodyPr>
          <a:lstStyle>
            <a:lvl1pPr>
              <a:defRPr>
                <a:latin typeface="Lufga" panose="000005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393C9B92-0FA2-BDF0-5AE1-9D74A3B5716D}"/>
              </a:ext>
            </a:extLst>
          </p:cNvPr>
          <p:cNvSpPr>
            <a:spLocks noGrp="1"/>
          </p:cNvSpPr>
          <p:nvPr>
            <p:ph type="sldNum" sz="quarter" idx="4"/>
          </p:nvPr>
        </p:nvSpPr>
        <p:spPr>
          <a:xfrm>
            <a:off x="11042088" y="6420151"/>
            <a:ext cx="1052510" cy="365125"/>
          </a:xfrm>
          <a:prstGeom prst="rect">
            <a:avLst/>
          </a:prstGeom>
        </p:spPr>
        <p:txBody>
          <a:bodyPr vert="horz" lIns="91440" tIns="45720" rIns="91440" bIns="45720" rtlCol="0" anchor="ctr"/>
          <a:lstStyle>
            <a:lvl1pPr algn="r">
              <a:defRPr sz="900">
                <a:solidFill>
                  <a:schemeClr val="accent2"/>
                </a:solidFill>
              </a:defRPr>
            </a:lvl1pPr>
          </a:lstStyle>
          <a:p>
            <a:fld id="{8E3841BA-CA90-4039-8277-58D1680CD8C8}" type="slidenum">
              <a:rPr lang="en-US" smtClean="0"/>
              <a:t>‹#›</a:t>
            </a:fld>
            <a:endParaRPr lang="en-US"/>
          </a:p>
        </p:txBody>
      </p:sp>
      <p:pic>
        <p:nvPicPr>
          <p:cNvPr id="2" name="Picture 1" descr="A picture containing text, clipart&#10;&#10;Description automatically generated">
            <a:extLst>
              <a:ext uri="{FF2B5EF4-FFF2-40B4-BE49-F238E27FC236}">
                <a16:creationId xmlns:a16="http://schemas.microsoft.com/office/drawing/2014/main" id="{83077A96-36EF-8ABC-728B-28BC78288F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2229" y="217878"/>
            <a:ext cx="1902369" cy="467880"/>
          </a:xfrm>
          <a:prstGeom prst="rect">
            <a:avLst/>
          </a:prstGeom>
        </p:spPr>
      </p:pic>
    </p:spTree>
    <p:extLst>
      <p:ext uri="{BB962C8B-B14F-4D97-AF65-F5344CB8AC3E}">
        <p14:creationId xmlns:p14="http://schemas.microsoft.com/office/powerpoint/2010/main" val="1508247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FFC000"/>
              </a:buClr>
              <a:defRPr/>
            </a:lvl1pPr>
            <a:lvl2pPr>
              <a:buClr>
                <a:srgbClr val="FFC000"/>
              </a:buClr>
              <a:defRPr/>
            </a:lvl2pPr>
            <a:lvl3pPr>
              <a:buClr>
                <a:srgbClr val="FFC000"/>
              </a:buClr>
              <a:defRPr/>
            </a:lvl3pPr>
            <a:lvl4pPr>
              <a:buClr>
                <a:srgbClr val="FFC000"/>
              </a:buClr>
              <a:defRPr/>
            </a:lvl4pPr>
            <a:lvl5pPr>
              <a:buClr>
                <a:srgbClr val="FFC000"/>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CF922FE-4E99-4031-A6CB-8E69EFD21763}"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3B4B9-B756-410F-8352-BAC5C97DFF2F}" type="slidenum">
              <a:rPr lang="en-US" smtClean="0"/>
              <a:t>‹#›</a:t>
            </a:fld>
            <a:endParaRPr lang="en-US"/>
          </a:p>
        </p:txBody>
      </p:sp>
    </p:spTree>
    <p:extLst>
      <p:ext uri="{BB962C8B-B14F-4D97-AF65-F5344CB8AC3E}">
        <p14:creationId xmlns:p14="http://schemas.microsoft.com/office/powerpoint/2010/main" val="217145684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68D45A-90C2-4694-9635-5531C959B81C}"/>
              </a:ext>
            </a:extLst>
          </p:cNvPr>
          <p:cNvSpPr/>
          <p:nvPr userDrawn="1"/>
        </p:nvSpPr>
        <p:spPr>
          <a:xfrm>
            <a:off x="0" y="1"/>
            <a:ext cx="12192000" cy="873938"/>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a:lstStyle/>
          <a:p>
            <a:endParaRPr lang="en-US" dirty="0"/>
          </a:p>
        </p:txBody>
      </p:sp>
      <p:pic>
        <p:nvPicPr>
          <p:cNvPr id="5" name="Picture 4" descr="Logo, company name&#10;&#10;Description automatically generated">
            <a:extLst>
              <a:ext uri="{FF2B5EF4-FFF2-40B4-BE49-F238E27FC236}">
                <a16:creationId xmlns:a16="http://schemas.microsoft.com/office/drawing/2014/main" id="{54AE222C-8812-4069-A18E-AA135FBFC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5446" y="72724"/>
            <a:ext cx="1649152" cy="665136"/>
          </a:xfrm>
          <a:prstGeom prst="rect">
            <a:avLst/>
          </a:prstGeom>
        </p:spPr>
      </p:pic>
      <p:sp>
        <p:nvSpPr>
          <p:cNvPr id="11" name="Title 1">
            <a:extLst>
              <a:ext uri="{FF2B5EF4-FFF2-40B4-BE49-F238E27FC236}">
                <a16:creationId xmlns:a16="http://schemas.microsoft.com/office/drawing/2014/main" id="{D09E7A3C-E136-65F8-86EA-3C6CF30359C7}"/>
              </a:ext>
            </a:extLst>
          </p:cNvPr>
          <p:cNvSpPr>
            <a:spLocks noGrp="1"/>
          </p:cNvSpPr>
          <p:nvPr>
            <p:ph type="title"/>
          </p:nvPr>
        </p:nvSpPr>
        <p:spPr>
          <a:xfrm>
            <a:off x="151078" y="134185"/>
            <a:ext cx="9890073" cy="702149"/>
          </a:xfrm>
          <a:prstGeom prst="rect">
            <a:avLst/>
          </a:prstGeom>
        </p:spPr>
        <p:txBody>
          <a:bodyPr>
            <a:normAutofit fontScale="90000"/>
          </a:bodyPr>
          <a:lstStyle/>
          <a:p>
            <a:endParaRPr lang="en-US" dirty="0"/>
          </a:p>
        </p:txBody>
      </p:sp>
      <p:sp>
        <p:nvSpPr>
          <p:cNvPr id="6" name="Slide Number Placeholder 5">
            <a:extLst>
              <a:ext uri="{FF2B5EF4-FFF2-40B4-BE49-F238E27FC236}">
                <a16:creationId xmlns:a16="http://schemas.microsoft.com/office/drawing/2014/main" id="{393C9B92-0FA2-BDF0-5AE1-9D74A3B5716D}"/>
              </a:ext>
            </a:extLst>
          </p:cNvPr>
          <p:cNvSpPr>
            <a:spLocks noGrp="1"/>
          </p:cNvSpPr>
          <p:nvPr>
            <p:ph type="sldNum" sz="quarter" idx="4"/>
          </p:nvPr>
        </p:nvSpPr>
        <p:spPr>
          <a:xfrm>
            <a:off x="11042088" y="6420151"/>
            <a:ext cx="1052510" cy="365125"/>
          </a:xfrm>
          <a:prstGeom prst="rect">
            <a:avLst/>
          </a:prstGeom>
        </p:spPr>
        <p:txBody>
          <a:bodyPr vert="horz" lIns="91440" tIns="45720" rIns="91440" bIns="45720" rtlCol="0" anchor="ctr"/>
          <a:lstStyle>
            <a:lvl1pPr algn="r">
              <a:defRPr sz="900">
                <a:solidFill>
                  <a:schemeClr val="accent2"/>
                </a:solidFill>
              </a:defRPr>
            </a:lvl1pPr>
          </a:lstStyle>
          <a:p>
            <a:fld id="{8E3841BA-CA90-4039-8277-58D1680CD8C8}" type="slidenum">
              <a:rPr lang="en-US" smtClean="0"/>
              <a:t>‹#›</a:t>
            </a:fld>
            <a:endParaRPr lang="en-US"/>
          </a:p>
        </p:txBody>
      </p:sp>
      <p:sp>
        <p:nvSpPr>
          <p:cNvPr id="9" name="Text Placeholder 8">
            <a:extLst>
              <a:ext uri="{FF2B5EF4-FFF2-40B4-BE49-F238E27FC236}">
                <a16:creationId xmlns:a16="http://schemas.microsoft.com/office/drawing/2014/main" id="{53AF3C03-701A-394A-2A60-5C78621603D3}"/>
              </a:ext>
            </a:extLst>
          </p:cNvPr>
          <p:cNvSpPr>
            <a:spLocks noGrp="1"/>
          </p:cNvSpPr>
          <p:nvPr>
            <p:ph type="body" sz="quarter" idx="10"/>
          </p:nvPr>
        </p:nvSpPr>
        <p:spPr>
          <a:xfrm>
            <a:off x="150813" y="992188"/>
            <a:ext cx="11944350" cy="3702050"/>
          </a:xfrm>
          <a:prstGeom prst="rect">
            <a:avLst/>
          </a:prstGeom>
        </p:spPr>
        <p:txBody>
          <a:bodyPr/>
          <a:lstStyle>
            <a:lvl1pPr>
              <a:buClr>
                <a:srgbClr val="FFC000"/>
              </a:buClr>
              <a:defRPr sz="3200"/>
            </a:lvl1pPr>
            <a:lvl2pPr>
              <a:buClr>
                <a:srgbClr val="FFC000"/>
              </a:buClr>
              <a:defRPr sz="2800"/>
            </a:lvl2pPr>
            <a:lvl3pPr>
              <a:buClr>
                <a:srgbClr val="FFC000"/>
              </a:buClr>
              <a:defRPr sz="2400"/>
            </a:lvl3pPr>
            <a:lvl4pPr>
              <a:buClr>
                <a:srgbClr val="FFC000"/>
              </a:buClr>
              <a:defRPr sz="2000"/>
            </a:lvl4pPr>
            <a:lvl5pPr>
              <a:buClr>
                <a:srgbClr val="FFC000"/>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156331"/>
      </p:ext>
    </p:extLst>
  </p:cSld>
  <p:clrMapOvr>
    <a:masterClrMapping/>
  </p:clrMapOvr>
  <p:transition spd="slow" advClick="0" advTm="30000">
    <p:cove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605951" y="6451793"/>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447467"/>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6451793"/>
            <a:ext cx="1052510" cy="365125"/>
          </a:xfrm>
          <a:prstGeom prst="rect">
            <a:avLst/>
          </a:prstGeom>
        </p:spPr>
        <p:txBody>
          <a:bodyPr vert="horz" lIns="91440" tIns="45720" rIns="91440" bIns="45720" rtlCol="0" anchor="ctr"/>
          <a:lstStyle>
            <a:lvl1pPr algn="r">
              <a:defRPr sz="900">
                <a:solidFill>
                  <a:schemeClr val="accent2"/>
                </a:solidFill>
              </a:defRPr>
            </a:lvl1pPr>
          </a:lstStyle>
          <a:p>
            <a:fld id="{8E3841BA-CA90-4039-8277-58D1680CD8C8}" type="slidenum">
              <a:rPr lang="en-US" smtClean="0"/>
              <a:t>‹#›</a:t>
            </a:fld>
            <a:endParaRPr lang="en-US"/>
          </a:p>
        </p:txBody>
      </p:sp>
    </p:spTree>
    <p:extLst>
      <p:ext uri="{BB962C8B-B14F-4D97-AF65-F5344CB8AC3E}">
        <p14:creationId xmlns:p14="http://schemas.microsoft.com/office/powerpoint/2010/main" val="2232414782"/>
      </p:ext>
    </p:extLst>
  </p:cSld>
  <p:clrMap bg1="lt1" tx1="dk1" bg2="lt2" tx2="dk2" accent1="accent1" accent2="accent2" accent3="accent3" accent4="accent4" accent5="accent5" accent6="accent6" hlink="hlink" folHlink="folHlink"/>
  <p:sldLayoutIdLst>
    <p:sldLayoutId id="2147483906" r:id="rId1"/>
    <p:sldLayoutId id="2147483908" r:id="rId2"/>
    <p:sldLayoutId id="2147483907" r:id="rId3"/>
    <p:sldLayoutId id="2147483909" r:id="rId4"/>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1.m4a"/><Relationship Id="rId1" Type="http://schemas.openxmlformats.org/officeDocument/2006/relationships/audio" Target="NULL"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s://sunlightfoundation.com/2018/12/20/cms-de-emphasizes-healthcare-gov-and-steers-consumers-towards-brokers-and-agents-for-help-finding-insurance-plans/"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4.m4a"/><Relationship Id="rId1" Type="http://schemas.openxmlformats.org/officeDocument/2006/relationships/audio" Target="NULL"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hyperlink" Target="https://davida.davivienda.com/basic/health-insurance-clip-art.html" TargetMode="External"/><Relationship Id="rId3" Type="http://schemas.openxmlformats.org/officeDocument/2006/relationships/slideLayout" Target="../slideLayouts/slideLayout2.xml"/><Relationship Id="rId7" Type="http://schemas.openxmlformats.org/officeDocument/2006/relationships/image" Target="../media/image7.jpeg"/><Relationship Id="rId12" Type="http://schemas.openxmlformats.org/officeDocument/2006/relationships/hyperlink" Target="https://clipart-library.com/clipart/cliparts-appointment-sheet-5.htm" TargetMode="Externa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hyperlink" Target="https://southjerseyhealthdirectory.wordpress.com/2016/03/28/nj-family-care/" TargetMode="External"/><Relationship Id="rId11" Type="http://schemas.openxmlformats.org/officeDocument/2006/relationships/image" Target="../media/image9.jpeg"/><Relationship Id="rId5" Type="http://schemas.openxmlformats.org/officeDocument/2006/relationships/image" Target="../media/image6.jpg"/><Relationship Id="rId10" Type="http://schemas.openxmlformats.org/officeDocument/2006/relationships/hyperlink" Target="https://acasignups.net/21/11/04/new-jersey-getcoverednj-announces-2022-aca-open-enrollment-period" TargetMode="External"/><Relationship Id="rId4" Type="http://schemas.openxmlformats.org/officeDocument/2006/relationships/image" Target="../media/image5.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8" Type="http://schemas.openxmlformats.org/officeDocument/2006/relationships/image" Target="../media/image24.WMF"/><Relationship Id="rId3" Type="http://schemas.microsoft.com/office/2007/relationships/media" Target="../media/media21.m4a"/><Relationship Id="rId7" Type="http://schemas.openxmlformats.org/officeDocument/2006/relationships/image" Target="../media/image23.WMF"/><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22.WMF"/><Relationship Id="rId11" Type="http://schemas.openxmlformats.org/officeDocument/2006/relationships/image" Target="../media/image5.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25.W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audio" Target="NULL" TargetMode="Externa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m4a"/><Relationship Id="rId1" Type="http://schemas.openxmlformats.org/officeDocument/2006/relationships/audio" Target="NULL"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5.m4a"/><Relationship Id="rId7" Type="http://schemas.openxmlformats.org/officeDocument/2006/relationships/image" Target="../media/image29.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m4a"/><Relationship Id="rId1" Type="http://schemas.openxmlformats.org/officeDocument/2006/relationships/audio" Target="NULL"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7.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8.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microsoft.com/office/2007/relationships/media" Target="../media/media29.m4a"/><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image" Target="../media/image35.jpeg"/><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diagramQuickStyle" Target="../diagrams/quickStyle1.xml"/><Relationship Id="rId11" Type="http://schemas.openxmlformats.org/officeDocument/2006/relationships/image" Target="../media/image17.jpg"/><Relationship Id="rId5" Type="http://schemas.openxmlformats.org/officeDocument/2006/relationships/diagramLayout" Target="../diagrams/layout1.xml"/><Relationship Id="rId10" Type="http://schemas.openxmlformats.org/officeDocument/2006/relationships/image" Target="../media/image34.png"/><Relationship Id="rId4" Type="http://schemas.openxmlformats.org/officeDocument/2006/relationships/diagramData" Target="../diagrams/data1.xml"/><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1.emf"/><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027A-656E-42DB-95B8-AB5A948ED371}"/>
              </a:ext>
            </a:extLst>
          </p:cNvPr>
          <p:cNvSpPr>
            <a:spLocks noGrp="1"/>
          </p:cNvSpPr>
          <p:nvPr>
            <p:ph type="ctrTitle"/>
          </p:nvPr>
        </p:nvSpPr>
        <p:spPr>
          <a:xfrm>
            <a:off x="77729" y="968008"/>
            <a:ext cx="10993549" cy="1163781"/>
          </a:xfrm>
        </p:spPr>
        <p:txBody>
          <a:bodyPr>
            <a:normAutofit/>
          </a:bodyPr>
          <a:lstStyle/>
          <a:p>
            <a:r>
              <a:rPr lang="en-US" sz="4800" dirty="0"/>
              <a:t>Health Insurance 101</a:t>
            </a:r>
          </a:p>
        </p:txBody>
      </p:sp>
      <p:sp>
        <p:nvSpPr>
          <p:cNvPr id="4" name="Title 1">
            <a:extLst>
              <a:ext uri="{FF2B5EF4-FFF2-40B4-BE49-F238E27FC236}">
                <a16:creationId xmlns:a16="http://schemas.microsoft.com/office/drawing/2014/main" id="{2BF25200-A493-4E42-8B02-601902CD3F47}"/>
              </a:ext>
            </a:extLst>
          </p:cNvPr>
          <p:cNvSpPr txBox="1">
            <a:spLocks/>
          </p:cNvSpPr>
          <p:nvPr/>
        </p:nvSpPr>
        <p:spPr>
          <a:xfrm>
            <a:off x="110981" y="2131789"/>
            <a:ext cx="10993549" cy="475917"/>
          </a:xfrm>
          <a:prstGeom prst="rect">
            <a:avLst/>
          </a:prstGeom>
          <a:effectLst/>
        </p:spPr>
        <p:txBody>
          <a:bodyPr anchor="b">
            <a:normAutofit lnSpcReduction="10000"/>
          </a:bodyPr>
          <a:lstStyle>
            <a:lvl1pPr algn="l" defTabSz="457200" rtl="0" eaLnBrk="1" latinLnBrk="0" hangingPunct="1">
              <a:spcBef>
                <a:spcPct val="0"/>
              </a:spcBef>
              <a:buNone/>
              <a:defRPr sz="3600" b="0" kern="1200" cap="all">
                <a:solidFill>
                  <a:schemeClr val="accent5">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cap="none" dirty="0">
                <a:solidFill>
                  <a:schemeClr val="accent6"/>
                </a:solidFill>
              </a:rPr>
              <a:t>Updated: October 2024</a:t>
            </a:r>
          </a:p>
        </p:txBody>
      </p:sp>
      <p:pic>
        <p:nvPicPr>
          <p:cNvPr id="6" name="Audio 5">
            <a:hlinkClick r:id="" action="ppaction://media"/>
            <a:extLst>
              <a:ext uri="{FF2B5EF4-FFF2-40B4-BE49-F238E27FC236}">
                <a16:creationId xmlns:a16="http://schemas.microsoft.com/office/drawing/2014/main" id="{F7560640-564C-457F-8774-FFF50F15AF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62913"/>
      </p:ext>
    </p:extLst>
  </p:cSld>
  <p:clrMapOvr>
    <a:masterClrMapping/>
  </p:clrMapOvr>
  <p:transition spd="slow" advTm="121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53" presetClass="entr" presetSubtype="16"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CBDE-1566-9200-A587-75DBFD065213}"/>
              </a:ext>
            </a:extLst>
          </p:cNvPr>
          <p:cNvSpPr>
            <a:spLocks noGrp="1"/>
          </p:cNvSpPr>
          <p:nvPr>
            <p:ph type="title"/>
          </p:nvPr>
        </p:nvSpPr>
        <p:spPr/>
        <p:txBody>
          <a:bodyPr>
            <a:normAutofit/>
          </a:bodyPr>
          <a:lstStyle/>
          <a:p>
            <a:r>
              <a:rPr lang="en-US"/>
              <a:t>NJ FamilyCare (Medicaid)</a:t>
            </a:r>
            <a:endParaRPr lang="en-US" dirty="0"/>
          </a:p>
        </p:txBody>
      </p:sp>
      <p:sp>
        <p:nvSpPr>
          <p:cNvPr id="3" name="Slide Number Placeholder 2">
            <a:extLst>
              <a:ext uri="{FF2B5EF4-FFF2-40B4-BE49-F238E27FC236}">
                <a16:creationId xmlns:a16="http://schemas.microsoft.com/office/drawing/2014/main" id="{51DD4F94-6006-3FD8-4D0B-CCD5F3E5FDD4}"/>
              </a:ext>
            </a:extLst>
          </p:cNvPr>
          <p:cNvSpPr>
            <a:spLocks noGrp="1"/>
          </p:cNvSpPr>
          <p:nvPr>
            <p:ph type="sldNum" sz="quarter" idx="4"/>
          </p:nvPr>
        </p:nvSpPr>
        <p:spPr/>
        <p:txBody>
          <a:bodyPr/>
          <a:lstStyle/>
          <a:p>
            <a:fld id="{8E3841BA-CA90-4039-8277-58D1680CD8C8}" type="slidenum">
              <a:rPr lang="en-US" smtClean="0"/>
              <a:t>10</a:t>
            </a:fld>
            <a:endParaRPr lang="en-US"/>
          </a:p>
        </p:txBody>
      </p:sp>
      <p:pic>
        <p:nvPicPr>
          <p:cNvPr id="5" name="Picture 4" descr="A close-up of a phone and mail&#10;&#10;Description automatically generated">
            <a:extLst>
              <a:ext uri="{FF2B5EF4-FFF2-40B4-BE49-F238E27FC236}">
                <a16:creationId xmlns:a16="http://schemas.microsoft.com/office/drawing/2014/main" id="{767CDD32-2184-64F4-0F53-D2A440C70695}"/>
              </a:ext>
            </a:extLst>
          </p:cNvPr>
          <p:cNvPicPr>
            <a:picLocks noChangeAspect="1"/>
          </p:cNvPicPr>
          <p:nvPr/>
        </p:nvPicPr>
        <p:blipFill>
          <a:blip r:embed="rId4">
            <a:extLst>
              <a:ext uri="{28A0092B-C50C-407E-A947-70E740481C1C}">
                <a14:useLocalDpi xmlns:a14="http://schemas.microsoft.com/office/drawing/2010/main" val="0"/>
              </a:ext>
            </a:extLst>
          </a:blip>
          <a:srcRect b="4606"/>
          <a:stretch/>
        </p:blipFill>
        <p:spPr>
          <a:xfrm>
            <a:off x="3091246" y="988587"/>
            <a:ext cx="6009508" cy="5735228"/>
          </a:xfrm>
          <a:prstGeom prst="rect">
            <a:avLst/>
          </a:prstGeom>
          <a:ln>
            <a:noFill/>
          </a:ln>
          <a:effectLst>
            <a:softEdge rad="112500"/>
          </a:effectLst>
        </p:spPr>
      </p:pic>
      <p:pic>
        <p:nvPicPr>
          <p:cNvPr id="6" name="Audio 5">
            <a:hlinkClick r:id="" action="ppaction://media"/>
            <a:extLst>
              <a:ext uri="{FF2B5EF4-FFF2-40B4-BE49-F238E27FC236}">
                <a16:creationId xmlns:a16="http://schemas.microsoft.com/office/drawing/2014/main" id="{BB7D6A24-EEA4-4F7D-88B8-0D1A8AFFE989}"/>
              </a:ext>
            </a:extLst>
          </p:cNvPr>
          <p:cNvPicPr>
            <a:picLocks noChangeAspect="1"/>
          </p:cNvPicPr>
          <p:nvPr>
            <a:audioFile r:link="rId1"/>
            <p:extLst>
              <p:ext uri="{DAA4B4D4-6D71-4841-9C94-3DE7FCFB9230}">
                <p14:media xmlns:p14="http://schemas.microsoft.com/office/powerpoint/2010/main" r:embed="rId2">
                  <p14:trim st="1200" end="466.4399"/>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5669638"/>
      </p:ext>
    </p:extLst>
  </p:cSld>
  <p:clrMapOvr>
    <a:masterClrMapping/>
  </p:clrMapOvr>
  <mc:AlternateContent xmlns:mc="http://schemas.openxmlformats.org/markup-compatibility/2006" xmlns:p14="http://schemas.microsoft.com/office/powerpoint/2010/main">
    <mc:Choice Requires="p14">
      <p:transition spd="slow" p14:dur="2000" advTm="17340"/>
    </mc:Choice>
    <mc:Fallback xmlns="">
      <p:transition spd="slow" advTm="1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C3D6-33EE-F5C8-F73A-75740B32210F}"/>
              </a:ext>
            </a:extLst>
          </p:cNvPr>
          <p:cNvSpPr>
            <a:spLocks noGrp="1"/>
          </p:cNvSpPr>
          <p:nvPr>
            <p:ph type="ctrTitle"/>
          </p:nvPr>
        </p:nvSpPr>
        <p:spPr>
          <a:xfrm>
            <a:off x="145939" y="1287405"/>
            <a:ext cx="10993549" cy="776415"/>
          </a:xfrm>
        </p:spPr>
        <p:txBody>
          <a:bodyPr/>
          <a:lstStyle/>
          <a:p>
            <a:r>
              <a:rPr lang="en-US" dirty="0"/>
              <a:t>Health Insurance Open Enrollment</a:t>
            </a:r>
          </a:p>
        </p:txBody>
      </p:sp>
      <p:sp>
        <p:nvSpPr>
          <p:cNvPr id="5" name="Subtitle 4">
            <a:extLst>
              <a:ext uri="{FF2B5EF4-FFF2-40B4-BE49-F238E27FC236}">
                <a16:creationId xmlns:a16="http://schemas.microsoft.com/office/drawing/2014/main" id="{1AD1B978-FBA8-6E67-024A-6E1043266892}"/>
              </a:ext>
            </a:extLst>
          </p:cNvPr>
          <p:cNvSpPr>
            <a:spLocks noGrp="1"/>
          </p:cNvSpPr>
          <p:nvPr>
            <p:ph type="subTitle" idx="1"/>
          </p:nvPr>
        </p:nvSpPr>
        <p:spPr>
          <a:xfrm>
            <a:off x="145942" y="2063821"/>
            <a:ext cx="10993546" cy="590321"/>
          </a:xfrm>
        </p:spPr>
        <p:txBody>
          <a:bodyPr/>
          <a:lstStyle/>
          <a:p>
            <a:endParaRPr lang="en-US" dirty="0"/>
          </a:p>
        </p:txBody>
      </p:sp>
      <p:sp>
        <p:nvSpPr>
          <p:cNvPr id="3" name="Slide Number Placeholder 2">
            <a:extLst>
              <a:ext uri="{FF2B5EF4-FFF2-40B4-BE49-F238E27FC236}">
                <a16:creationId xmlns:a16="http://schemas.microsoft.com/office/drawing/2014/main" id="{EDE993CC-0DBF-C904-B06F-5843F5B7A512}"/>
              </a:ext>
            </a:extLst>
          </p:cNvPr>
          <p:cNvSpPr>
            <a:spLocks noGrp="1"/>
          </p:cNvSpPr>
          <p:nvPr>
            <p:ph type="sldNum" sz="quarter" idx="4294967295"/>
          </p:nvPr>
        </p:nvSpPr>
        <p:spPr>
          <a:xfrm>
            <a:off x="11139488" y="6419850"/>
            <a:ext cx="1052512" cy="365125"/>
          </a:xfrm>
        </p:spPr>
        <p:txBody>
          <a:bodyPr/>
          <a:lstStyle/>
          <a:p>
            <a:fld id="{8E3841BA-CA90-4039-8277-58D1680CD8C8}" type="slidenum">
              <a:rPr lang="en-US" smtClean="0"/>
              <a:t>11</a:t>
            </a:fld>
            <a:endParaRPr lang="en-US"/>
          </a:p>
        </p:txBody>
      </p:sp>
      <p:pic>
        <p:nvPicPr>
          <p:cNvPr id="6" name="Audio 5">
            <a:hlinkClick r:id="" action="ppaction://media"/>
            <a:extLst>
              <a:ext uri="{FF2B5EF4-FFF2-40B4-BE49-F238E27FC236}">
                <a16:creationId xmlns:a16="http://schemas.microsoft.com/office/drawing/2014/main" id="{4B161901-D108-4815-9F0A-4D64504B36E5}"/>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9474446"/>
      </p:ext>
    </p:extLst>
  </p:cSld>
  <p:clrMapOvr>
    <a:masterClrMapping/>
  </p:clrMapOvr>
  <p:transition spd="slow" advTm="217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2CF68A-DA2B-3C33-7EC7-272E22B847BC}"/>
              </a:ext>
            </a:extLst>
          </p:cNvPr>
          <p:cNvSpPr>
            <a:spLocks noGrp="1"/>
          </p:cNvSpPr>
          <p:nvPr>
            <p:ph type="title"/>
          </p:nvPr>
        </p:nvSpPr>
        <p:spPr/>
        <p:txBody>
          <a:bodyPr>
            <a:normAutofit/>
          </a:bodyPr>
          <a:lstStyle/>
          <a:p>
            <a:r>
              <a:rPr lang="en-US" dirty="0"/>
              <a:t>Open Enrollment</a:t>
            </a:r>
          </a:p>
        </p:txBody>
      </p:sp>
      <p:sp>
        <p:nvSpPr>
          <p:cNvPr id="3" name="Slide Number Placeholder 2">
            <a:extLst>
              <a:ext uri="{FF2B5EF4-FFF2-40B4-BE49-F238E27FC236}">
                <a16:creationId xmlns:a16="http://schemas.microsoft.com/office/drawing/2014/main" id="{86609DB6-0145-4E59-62B7-B1A69ADC447A}"/>
              </a:ext>
            </a:extLst>
          </p:cNvPr>
          <p:cNvSpPr>
            <a:spLocks noGrp="1"/>
          </p:cNvSpPr>
          <p:nvPr>
            <p:ph type="sldNum" sz="quarter" idx="4"/>
          </p:nvPr>
        </p:nvSpPr>
        <p:spPr/>
        <p:txBody>
          <a:bodyPr/>
          <a:lstStyle/>
          <a:p>
            <a:fld id="{8E3841BA-CA90-4039-8277-58D1680CD8C8}" type="slidenum">
              <a:rPr lang="en-US" smtClean="0"/>
              <a:t>12</a:t>
            </a:fld>
            <a:endParaRPr lang="en-US"/>
          </a:p>
        </p:txBody>
      </p:sp>
      <p:sp>
        <p:nvSpPr>
          <p:cNvPr id="8" name="Text Placeholder 7">
            <a:extLst>
              <a:ext uri="{FF2B5EF4-FFF2-40B4-BE49-F238E27FC236}">
                <a16:creationId xmlns:a16="http://schemas.microsoft.com/office/drawing/2014/main" id="{FCD94510-D4AF-9E0A-829B-99A3CCAAAFCE}"/>
              </a:ext>
            </a:extLst>
          </p:cNvPr>
          <p:cNvSpPr>
            <a:spLocks noGrp="1"/>
          </p:cNvSpPr>
          <p:nvPr>
            <p:ph type="body" sz="quarter" idx="4294967295"/>
          </p:nvPr>
        </p:nvSpPr>
        <p:spPr>
          <a:xfrm>
            <a:off x="247650" y="992188"/>
            <a:ext cx="11944350" cy="3702050"/>
          </a:xfrm>
          <a:prstGeom prst="rect">
            <a:avLst/>
          </a:prstGeom>
        </p:spPr>
        <p:txBody>
          <a:bodyPr/>
          <a:lstStyle/>
          <a:p>
            <a:pPr>
              <a:buClr>
                <a:srgbClr val="FFC000"/>
              </a:buClr>
            </a:pPr>
            <a:r>
              <a:rPr lang="en-US" sz="3200" dirty="0"/>
              <a:t>November 1, 2024 – January 31, 2025</a:t>
            </a:r>
          </a:p>
          <a:p>
            <a:pPr>
              <a:buClr>
                <a:srgbClr val="FFC000"/>
              </a:buClr>
            </a:pPr>
            <a:r>
              <a:rPr lang="en-US" sz="3200" dirty="0"/>
              <a:t>This is the only time of year that you can buy or switch private health insurance plans, through an insurance broker or the Marketplace. </a:t>
            </a:r>
          </a:p>
          <a:p>
            <a:pPr>
              <a:buClr>
                <a:srgbClr val="FFC000"/>
              </a:buClr>
            </a:pPr>
            <a:r>
              <a:rPr lang="en-US" sz="3200" dirty="0"/>
              <a:t>You are required to have health insurance. If you are uninsured for three months or longer, you have to pay a tax - unless you qualify for an exemption.</a:t>
            </a:r>
          </a:p>
        </p:txBody>
      </p:sp>
      <p:pic>
        <p:nvPicPr>
          <p:cNvPr id="11" name="Picture 10" descr="Text&#10;&#10;Description automatically generated">
            <a:extLst>
              <a:ext uri="{FF2B5EF4-FFF2-40B4-BE49-F238E27FC236}">
                <a16:creationId xmlns:a16="http://schemas.microsoft.com/office/drawing/2014/main" id="{7B4F3151-9240-3778-8304-7E78845BB37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69363" y="4441149"/>
            <a:ext cx="3536399" cy="2344127"/>
          </a:xfrm>
          <a:prstGeom prst="ellipse">
            <a:avLst/>
          </a:prstGeom>
          <a:ln>
            <a:noFill/>
          </a:ln>
          <a:effectLst>
            <a:softEdge rad="112500"/>
          </a:effectLst>
        </p:spPr>
      </p:pic>
      <p:pic>
        <p:nvPicPr>
          <p:cNvPr id="6" name="Audio 5">
            <a:hlinkClick r:id="" action="ppaction://media"/>
            <a:extLst>
              <a:ext uri="{FF2B5EF4-FFF2-40B4-BE49-F238E27FC236}">
                <a16:creationId xmlns:a16="http://schemas.microsoft.com/office/drawing/2014/main" id="{144D75F6-F3D8-4B97-8F6F-D025B5E5162C}"/>
              </a:ext>
            </a:extLst>
          </p:cNvPr>
          <p:cNvPicPr>
            <a:picLocks noChangeAspect="1"/>
          </p:cNvPicPr>
          <p:nvPr>
            <a:audioFile r:link="rId1"/>
            <p:extLst>
              <p:ext uri="{DAA4B4D4-6D71-4841-9C94-3DE7FCFB9230}">
                <p14:media xmlns:p14="http://schemas.microsoft.com/office/powerpoint/2010/main" r:embed="rId2">
                  <p14:trim st="700" end="864.6258"/>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0516124"/>
      </p:ext>
    </p:extLst>
  </p:cSld>
  <p:clrMapOvr>
    <a:masterClrMapping/>
  </p:clrMapOvr>
  <mc:AlternateContent xmlns:mc="http://schemas.openxmlformats.org/markup-compatibility/2006" xmlns:p14="http://schemas.microsoft.com/office/powerpoint/2010/main">
    <mc:Choice Requires="p14">
      <p:transition spd="slow" p14:dur="2000" advTm="24570"/>
    </mc:Choice>
    <mc:Fallback xmlns="">
      <p:transition spd="slow" advTm="2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8A29FF-C002-D51C-E7D6-0AD999AF71F9}"/>
              </a:ext>
            </a:extLst>
          </p:cNvPr>
          <p:cNvSpPr>
            <a:spLocks noGrp="1"/>
          </p:cNvSpPr>
          <p:nvPr>
            <p:ph type="title"/>
          </p:nvPr>
        </p:nvSpPr>
        <p:spPr/>
        <p:txBody>
          <a:bodyPr>
            <a:normAutofit/>
          </a:bodyPr>
          <a:lstStyle/>
          <a:p>
            <a:r>
              <a:rPr lang="en-US" dirty="0"/>
              <a:t>Special Enrollment Periods</a:t>
            </a:r>
          </a:p>
        </p:txBody>
      </p:sp>
      <p:sp>
        <p:nvSpPr>
          <p:cNvPr id="3" name="Slide Number Placeholder 2">
            <a:extLst>
              <a:ext uri="{FF2B5EF4-FFF2-40B4-BE49-F238E27FC236}">
                <a16:creationId xmlns:a16="http://schemas.microsoft.com/office/drawing/2014/main" id="{B1464430-AC66-84FB-01D1-35DBD09A700B}"/>
              </a:ext>
            </a:extLst>
          </p:cNvPr>
          <p:cNvSpPr>
            <a:spLocks noGrp="1"/>
          </p:cNvSpPr>
          <p:nvPr>
            <p:ph type="sldNum" sz="quarter" idx="4"/>
          </p:nvPr>
        </p:nvSpPr>
        <p:spPr/>
        <p:txBody>
          <a:bodyPr/>
          <a:lstStyle/>
          <a:p>
            <a:fld id="{8E3841BA-CA90-4039-8277-58D1680CD8C8}" type="slidenum">
              <a:rPr lang="en-US" smtClean="0"/>
              <a:t>13</a:t>
            </a:fld>
            <a:endParaRPr lang="en-US"/>
          </a:p>
        </p:txBody>
      </p:sp>
      <p:sp>
        <p:nvSpPr>
          <p:cNvPr id="6" name="Oval Callout 12">
            <a:extLst>
              <a:ext uri="{FF2B5EF4-FFF2-40B4-BE49-F238E27FC236}">
                <a16:creationId xmlns:a16="http://schemas.microsoft.com/office/drawing/2014/main" id="{37033021-F8D6-FAEE-9E9A-6AF02C92C86F}"/>
              </a:ext>
            </a:extLst>
          </p:cNvPr>
          <p:cNvSpPr/>
          <p:nvPr/>
        </p:nvSpPr>
        <p:spPr>
          <a:xfrm>
            <a:off x="6168751" y="1920146"/>
            <a:ext cx="2510328" cy="1540221"/>
          </a:xfrm>
          <a:prstGeom prst="wedgeEllipseCallout">
            <a:avLst/>
          </a:prstGeom>
          <a:solidFill>
            <a:srgbClr val="DB4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6" b="1" dirty="0"/>
              <a:t>I had a(</a:t>
            </a:r>
            <a:r>
              <a:rPr lang="en-US" sz="2206" b="1" dirty="0" err="1"/>
              <a:t>nother</a:t>
            </a:r>
            <a:r>
              <a:rPr lang="en-US" sz="2206" b="1" dirty="0"/>
              <a:t>) baby!</a:t>
            </a:r>
          </a:p>
        </p:txBody>
      </p:sp>
      <p:sp>
        <p:nvSpPr>
          <p:cNvPr id="7" name="Oval Callout 13">
            <a:extLst>
              <a:ext uri="{FF2B5EF4-FFF2-40B4-BE49-F238E27FC236}">
                <a16:creationId xmlns:a16="http://schemas.microsoft.com/office/drawing/2014/main" id="{721D282C-C79A-8755-A034-EF674E38B50D}"/>
              </a:ext>
            </a:extLst>
          </p:cNvPr>
          <p:cNvSpPr/>
          <p:nvPr/>
        </p:nvSpPr>
        <p:spPr>
          <a:xfrm>
            <a:off x="2866008" y="1298954"/>
            <a:ext cx="2463629" cy="1774241"/>
          </a:xfrm>
          <a:prstGeom prst="wedgeEllipse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6" b="1" dirty="0"/>
              <a:t>I’m a new citizen!</a:t>
            </a:r>
          </a:p>
        </p:txBody>
      </p:sp>
      <p:sp>
        <p:nvSpPr>
          <p:cNvPr id="8" name="Oval Callout 14">
            <a:extLst>
              <a:ext uri="{FF2B5EF4-FFF2-40B4-BE49-F238E27FC236}">
                <a16:creationId xmlns:a16="http://schemas.microsoft.com/office/drawing/2014/main" id="{CDA06F9E-3C54-10A2-20EB-0027039DB97A}"/>
              </a:ext>
            </a:extLst>
          </p:cNvPr>
          <p:cNvSpPr/>
          <p:nvPr/>
        </p:nvSpPr>
        <p:spPr>
          <a:xfrm>
            <a:off x="133552" y="1920146"/>
            <a:ext cx="2149377" cy="1378247"/>
          </a:xfrm>
          <a:prstGeom prst="wedgeEllipseCallout">
            <a:avLst/>
          </a:prstGeom>
          <a:solidFill>
            <a:srgbClr val="CC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6" b="1" dirty="0"/>
              <a:t>I turned 26.</a:t>
            </a:r>
          </a:p>
        </p:txBody>
      </p:sp>
      <p:sp>
        <p:nvSpPr>
          <p:cNvPr id="9" name="Oval Callout 15">
            <a:extLst>
              <a:ext uri="{FF2B5EF4-FFF2-40B4-BE49-F238E27FC236}">
                <a16:creationId xmlns:a16="http://schemas.microsoft.com/office/drawing/2014/main" id="{32042E62-8A88-FA44-AA0D-8EB8FB511404}"/>
              </a:ext>
            </a:extLst>
          </p:cNvPr>
          <p:cNvSpPr/>
          <p:nvPr/>
        </p:nvSpPr>
        <p:spPr>
          <a:xfrm flipH="1">
            <a:off x="3270150" y="4661606"/>
            <a:ext cx="2560880" cy="1638084"/>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 have a yearly income below 200% FPL.</a:t>
            </a:r>
          </a:p>
        </p:txBody>
      </p:sp>
      <p:sp>
        <p:nvSpPr>
          <p:cNvPr id="10" name="Oval Callout 16">
            <a:extLst>
              <a:ext uri="{FF2B5EF4-FFF2-40B4-BE49-F238E27FC236}">
                <a16:creationId xmlns:a16="http://schemas.microsoft.com/office/drawing/2014/main" id="{E9CA5297-A506-6409-C808-79B901CE7376}"/>
              </a:ext>
            </a:extLst>
          </p:cNvPr>
          <p:cNvSpPr/>
          <p:nvPr/>
        </p:nvSpPr>
        <p:spPr>
          <a:xfrm flipH="1">
            <a:off x="9796195" y="4000054"/>
            <a:ext cx="2298403" cy="1323104"/>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6" b="1" dirty="0"/>
              <a:t>I  got married!</a:t>
            </a:r>
          </a:p>
        </p:txBody>
      </p:sp>
      <p:sp>
        <p:nvSpPr>
          <p:cNvPr id="11" name="Oval Callout 17">
            <a:extLst>
              <a:ext uri="{FF2B5EF4-FFF2-40B4-BE49-F238E27FC236}">
                <a16:creationId xmlns:a16="http://schemas.microsoft.com/office/drawing/2014/main" id="{FC5E9B62-2E5F-0C1E-A152-93FED4C26F87}"/>
              </a:ext>
            </a:extLst>
          </p:cNvPr>
          <p:cNvSpPr/>
          <p:nvPr/>
        </p:nvSpPr>
        <p:spPr>
          <a:xfrm flipH="1">
            <a:off x="4267445" y="3073603"/>
            <a:ext cx="2039587" cy="1226575"/>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6" b="1" dirty="0"/>
              <a:t>I got out of prison.</a:t>
            </a:r>
          </a:p>
        </p:txBody>
      </p:sp>
      <p:sp>
        <p:nvSpPr>
          <p:cNvPr id="12" name="Oval Callout 18">
            <a:extLst>
              <a:ext uri="{FF2B5EF4-FFF2-40B4-BE49-F238E27FC236}">
                <a16:creationId xmlns:a16="http://schemas.microsoft.com/office/drawing/2014/main" id="{981325C2-BC88-0170-6F28-C732231D6407}"/>
              </a:ext>
            </a:extLst>
          </p:cNvPr>
          <p:cNvSpPr/>
          <p:nvPr/>
        </p:nvSpPr>
        <p:spPr>
          <a:xfrm flipH="1">
            <a:off x="63600" y="3576724"/>
            <a:ext cx="3037689" cy="2396616"/>
          </a:xfrm>
          <a:prstGeom prst="wedgeEllipseCallout">
            <a:avLst/>
          </a:prstGeom>
          <a:solidFill>
            <a:srgbClr val="B10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6" b="1" dirty="0"/>
              <a:t>I lost coverage but not because I didn’t pay premiums.</a:t>
            </a:r>
          </a:p>
        </p:txBody>
      </p:sp>
      <p:sp>
        <p:nvSpPr>
          <p:cNvPr id="13" name="Oval Callout 19">
            <a:extLst>
              <a:ext uri="{FF2B5EF4-FFF2-40B4-BE49-F238E27FC236}">
                <a16:creationId xmlns:a16="http://schemas.microsoft.com/office/drawing/2014/main" id="{FAD00F42-89A6-1FA8-CD56-98EB013738AB}"/>
              </a:ext>
            </a:extLst>
          </p:cNvPr>
          <p:cNvSpPr/>
          <p:nvPr/>
        </p:nvSpPr>
        <p:spPr>
          <a:xfrm>
            <a:off x="8963128" y="1323148"/>
            <a:ext cx="3029359" cy="2129879"/>
          </a:xfrm>
          <a:prstGeom prst="wedgeEllipse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6" b="1" dirty="0"/>
              <a:t>I moved to a new area where my plan is not available.</a:t>
            </a:r>
          </a:p>
        </p:txBody>
      </p:sp>
      <p:sp>
        <p:nvSpPr>
          <p:cNvPr id="14" name="Oval Callout 20">
            <a:extLst>
              <a:ext uri="{FF2B5EF4-FFF2-40B4-BE49-F238E27FC236}">
                <a16:creationId xmlns:a16="http://schemas.microsoft.com/office/drawing/2014/main" id="{864D9DB7-2407-C8E2-E3E4-7266D757408F}"/>
              </a:ext>
            </a:extLst>
          </p:cNvPr>
          <p:cNvSpPr/>
          <p:nvPr/>
        </p:nvSpPr>
        <p:spPr>
          <a:xfrm flipH="1">
            <a:off x="6168752" y="3786925"/>
            <a:ext cx="3505148" cy="2410420"/>
          </a:xfrm>
          <a:prstGeom prst="wedgeEllipseCallou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 am enrolled in the Marketplace, my income changed, &amp; I’m newly (in)eligible for assistance.</a:t>
            </a:r>
          </a:p>
        </p:txBody>
      </p:sp>
      <p:pic>
        <p:nvPicPr>
          <p:cNvPr id="15" name="Audio 14">
            <a:hlinkClick r:id="" action="ppaction://media"/>
            <a:extLst>
              <a:ext uri="{FF2B5EF4-FFF2-40B4-BE49-F238E27FC236}">
                <a16:creationId xmlns:a16="http://schemas.microsoft.com/office/drawing/2014/main" id="{A9B1F2CF-C3CC-446D-969B-7125002EF1A4}"/>
              </a:ext>
            </a:extLst>
          </p:cNvPr>
          <p:cNvPicPr>
            <a:picLocks noChangeAspect="1"/>
          </p:cNvPicPr>
          <p:nvPr>
            <a:audioFile r:link="rId1"/>
            <p:extLst>
              <p:ext uri="{DAA4B4D4-6D71-4841-9C94-3DE7FCFB9230}">
                <p14:media xmlns:p14="http://schemas.microsoft.com/office/powerpoint/2010/main" r:embed="rId2">
                  <p14:trim st="700" end="245.6916"/>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8233469"/>
      </p:ext>
    </p:extLst>
  </p:cSld>
  <p:clrMapOvr>
    <a:masterClrMapping/>
  </p:clrMapOvr>
  <p:transition spd="slow" advTm="209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3000"/>
                            </p:stCondLst>
                            <p:childTnLst>
                              <p:par>
                                <p:cTn id="43" presetID="53" presetClass="entr" presetSubtype="16"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15"/>
                </p:tgtEl>
              </p:cMediaNode>
            </p:audio>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C3D6-33EE-F5C8-F73A-75740B32210F}"/>
              </a:ext>
            </a:extLst>
          </p:cNvPr>
          <p:cNvSpPr>
            <a:spLocks noGrp="1"/>
          </p:cNvSpPr>
          <p:nvPr>
            <p:ph type="ctrTitle"/>
          </p:nvPr>
        </p:nvSpPr>
        <p:spPr>
          <a:xfrm>
            <a:off x="145939" y="1342489"/>
            <a:ext cx="10993549" cy="721331"/>
          </a:xfrm>
        </p:spPr>
        <p:txBody>
          <a:bodyPr/>
          <a:lstStyle/>
          <a:p>
            <a:r>
              <a:rPr lang="en-US" dirty="0"/>
              <a:t>New Jersey’s Health Insurance Marketplace</a:t>
            </a:r>
          </a:p>
        </p:txBody>
      </p:sp>
      <p:sp>
        <p:nvSpPr>
          <p:cNvPr id="5" name="Subtitle 4">
            <a:extLst>
              <a:ext uri="{FF2B5EF4-FFF2-40B4-BE49-F238E27FC236}">
                <a16:creationId xmlns:a16="http://schemas.microsoft.com/office/drawing/2014/main" id="{1AD1B978-FBA8-6E67-024A-6E1043266892}"/>
              </a:ext>
            </a:extLst>
          </p:cNvPr>
          <p:cNvSpPr>
            <a:spLocks noGrp="1"/>
          </p:cNvSpPr>
          <p:nvPr>
            <p:ph type="subTitle" idx="1"/>
          </p:nvPr>
        </p:nvSpPr>
        <p:spPr>
          <a:xfrm>
            <a:off x="145942" y="2063821"/>
            <a:ext cx="10993546" cy="590321"/>
          </a:xfrm>
        </p:spPr>
        <p:txBody>
          <a:bodyPr/>
          <a:lstStyle/>
          <a:p>
            <a:r>
              <a:rPr lang="en-US" dirty="0"/>
              <a:t>GetCovered.NJ.gov</a:t>
            </a:r>
          </a:p>
        </p:txBody>
      </p:sp>
      <p:sp>
        <p:nvSpPr>
          <p:cNvPr id="3" name="Slide Number Placeholder 2">
            <a:extLst>
              <a:ext uri="{FF2B5EF4-FFF2-40B4-BE49-F238E27FC236}">
                <a16:creationId xmlns:a16="http://schemas.microsoft.com/office/drawing/2014/main" id="{EDE993CC-0DBF-C904-B06F-5843F5B7A512}"/>
              </a:ext>
            </a:extLst>
          </p:cNvPr>
          <p:cNvSpPr>
            <a:spLocks noGrp="1"/>
          </p:cNvSpPr>
          <p:nvPr>
            <p:ph type="sldNum" sz="quarter" idx="4294967295"/>
          </p:nvPr>
        </p:nvSpPr>
        <p:spPr>
          <a:xfrm>
            <a:off x="11139488" y="6419850"/>
            <a:ext cx="1052512" cy="365125"/>
          </a:xfrm>
        </p:spPr>
        <p:txBody>
          <a:bodyPr/>
          <a:lstStyle/>
          <a:p>
            <a:fld id="{8E3841BA-CA90-4039-8277-58D1680CD8C8}" type="slidenum">
              <a:rPr lang="en-US" smtClean="0"/>
              <a:t>14</a:t>
            </a:fld>
            <a:endParaRPr lang="en-US"/>
          </a:p>
        </p:txBody>
      </p:sp>
      <p:pic>
        <p:nvPicPr>
          <p:cNvPr id="2" name="Audio 1">
            <a:hlinkClick r:id="" action="ppaction://media"/>
            <a:extLst>
              <a:ext uri="{FF2B5EF4-FFF2-40B4-BE49-F238E27FC236}">
                <a16:creationId xmlns:a16="http://schemas.microsoft.com/office/drawing/2014/main" id="{256F07D1-AB81-458B-A10B-454EB244536F}"/>
              </a:ext>
            </a:extLst>
          </p:cNvPr>
          <p:cNvPicPr>
            <a:picLocks noChangeAspect="1"/>
          </p:cNvPicPr>
          <p:nvPr>
            <a:audioFile r:link="rId1"/>
            <p:extLst>
              <p:ext uri="{DAA4B4D4-6D71-4841-9C94-3DE7FCFB9230}">
                <p14:media xmlns:p14="http://schemas.microsoft.com/office/powerpoint/2010/main" r:embed="rId2">
                  <p14:trim st="1066"/>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5352372"/>
      </p:ext>
    </p:extLst>
  </p:cSld>
  <p:clrMapOvr>
    <a:masterClrMapping/>
  </p:clrMapOvr>
  <p:transition spd="slow" advTm="436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CCF47-B683-78BA-4EAF-CB134D147708}"/>
              </a:ext>
            </a:extLst>
          </p:cNvPr>
          <p:cNvSpPr>
            <a:spLocks noGrp="1"/>
          </p:cNvSpPr>
          <p:nvPr>
            <p:ph type="title"/>
          </p:nvPr>
        </p:nvSpPr>
        <p:spPr/>
        <p:txBody>
          <a:bodyPr>
            <a:normAutofit/>
          </a:bodyPr>
          <a:lstStyle/>
          <a:p>
            <a:r>
              <a:rPr lang="en-US" dirty="0"/>
              <a:t>Get Covered NJ</a:t>
            </a:r>
          </a:p>
        </p:txBody>
      </p:sp>
      <p:sp>
        <p:nvSpPr>
          <p:cNvPr id="3" name="Slide Number Placeholder 2">
            <a:extLst>
              <a:ext uri="{FF2B5EF4-FFF2-40B4-BE49-F238E27FC236}">
                <a16:creationId xmlns:a16="http://schemas.microsoft.com/office/drawing/2014/main" id="{EB825745-C119-BE0F-6365-79140E724FB3}"/>
              </a:ext>
            </a:extLst>
          </p:cNvPr>
          <p:cNvSpPr>
            <a:spLocks noGrp="1"/>
          </p:cNvSpPr>
          <p:nvPr>
            <p:ph type="sldNum" sz="quarter" idx="4"/>
          </p:nvPr>
        </p:nvSpPr>
        <p:spPr/>
        <p:txBody>
          <a:bodyPr/>
          <a:lstStyle/>
          <a:p>
            <a:fld id="{8E3841BA-CA90-4039-8277-58D1680CD8C8}" type="slidenum">
              <a:rPr lang="en-US" smtClean="0"/>
              <a:t>15</a:t>
            </a:fld>
            <a:endParaRPr lang="en-US"/>
          </a:p>
        </p:txBody>
      </p:sp>
      <p:sp>
        <p:nvSpPr>
          <p:cNvPr id="5" name="Text Placeholder 4">
            <a:extLst>
              <a:ext uri="{FF2B5EF4-FFF2-40B4-BE49-F238E27FC236}">
                <a16:creationId xmlns:a16="http://schemas.microsoft.com/office/drawing/2014/main" id="{096B7B1F-4F1F-F37B-4776-DFF37289BFD1}"/>
              </a:ext>
            </a:extLst>
          </p:cNvPr>
          <p:cNvSpPr>
            <a:spLocks noGrp="1"/>
          </p:cNvSpPr>
          <p:nvPr>
            <p:ph type="body" sz="quarter" idx="4294967295"/>
          </p:nvPr>
        </p:nvSpPr>
        <p:spPr>
          <a:xfrm>
            <a:off x="247650" y="992188"/>
            <a:ext cx="11944350" cy="4760912"/>
          </a:xfrm>
          <a:prstGeom prst="rect">
            <a:avLst/>
          </a:prstGeom>
        </p:spPr>
        <p:txBody>
          <a:bodyPr/>
          <a:lstStyle/>
          <a:p>
            <a:pPr>
              <a:buClr>
                <a:srgbClr val="FFC000"/>
              </a:buClr>
            </a:pPr>
            <a:r>
              <a:rPr lang="en-US" sz="2400" dirty="0"/>
              <a:t>Any US citizen or documented immigrant can buy a plan.</a:t>
            </a:r>
          </a:p>
          <a:p>
            <a:pPr>
              <a:buClr>
                <a:srgbClr val="FFC000"/>
              </a:buClr>
            </a:pPr>
            <a:r>
              <a:rPr lang="en-US" sz="2400" dirty="0"/>
              <a:t>There are 6 companies offering plans on the Marketplace – AmeriHealth, Horizon Blue Cross Blue Shield, Oscar, Ambetter WellCare, United Healthcare, Aetna CVS Health.</a:t>
            </a:r>
          </a:p>
          <a:p>
            <a:pPr>
              <a:buClr>
                <a:srgbClr val="FFC000"/>
              </a:buClr>
            </a:pPr>
            <a:r>
              <a:rPr lang="en-US" sz="2400" dirty="0"/>
              <a:t>Plans available through Get Covered NJ are also available through private brokers. A plan has the exact same coverage no matter where you buy it.</a:t>
            </a:r>
          </a:p>
          <a:p>
            <a:pPr>
              <a:buClr>
                <a:srgbClr val="FFC000"/>
              </a:buClr>
            </a:pPr>
            <a:r>
              <a:rPr lang="en-US" sz="2400" dirty="0"/>
              <a:t>You are eligible for financial help if:</a:t>
            </a:r>
          </a:p>
          <a:p>
            <a:pPr lvl="1">
              <a:buClr>
                <a:srgbClr val="FFC000"/>
              </a:buClr>
              <a:buFont typeface="Wingdings" panose="05000000000000000000" pitchFamily="2" charset="2"/>
              <a:buChar char="v"/>
            </a:pPr>
            <a:r>
              <a:rPr lang="en-US" sz="2000" dirty="0"/>
              <a:t>You buy a plan through Get Covered NJ </a:t>
            </a:r>
          </a:p>
          <a:p>
            <a:pPr lvl="1">
              <a:buClr>
                <a:srgbClr val="FFC000"/>
              </a:buClr>
              <a:buFont typeface="Wingdings" panose="05000000000000000000" pitchFamily="2" charset="2"/>
              <a:buChar char="v"/>
            </a:pPr>
            <a:r>
              <a:rPr lang="en-US" sz="2000" dirty="0"/>
              <a:t>You have a qualifying income</a:t>
            </a:r>
          </a:p>
          <a:p>
            <a:pPr lvl="1">
              <a:buClr>
                <a:srgbClr val="FFC000"/>
              </a:buClr>
              <a:buFont typeface="Wingdings" panose="05000000000000000000" pitchFamily="2" charset="2"/>
              <a:buChar char="v"/>
            </a:pPr>
            <a:r>
              <a:rPr lang="en-US" sz="2000" dirty="0"/>
              <a:t>You are not eligible for Medicaid, CHIP, or Medicare</a:t>
            </a:r>
          </a:p>
          <a:p>
            <a:pPr lvl="1">
              <a:buClr>
                <a:srgbClr val="FFC000"/>
              </a:buClr>
              <a:buFont typeface="Wingdings" panose="05000000000000000000" pitchFamily="2" charset="2"/>
              <a:buChar char="v"/>
            </a:pPr>
            <a:r>
              <a:rPr lang="en-US" sz="2000" dirty="0"/>
              <a:t>You are not offered affordable, adequate job-based coverage</a:t>
            </a:r>
          </a:p>
        </p:txBody>
      </p:sp>
      <p:pic>
        <p:nvPicPr>
          <p:cNvPr id="6" name="Picture 5">
            <a:extLst>
              <a:ext uri="{FF2B5EF4-FFF2-40B4-BE49-F238E27FC236}">
                <a16:creationId xmlns:a16="http://schemas.microsoft.com/office/drawing/2014/main" id="{EBABAE68-1978-1998-DECB-83EA19BC67C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18881" y="5825613"/>
            <a:ext cx="6575717" cy="1032387"/>
          </a:xfrm>
          <a:prstGeom prst="rect">
            <a:avLst/>
          </a:prstGeom>
        </p:spPr>
      </p:pic>
      <p:pic>
        <p:nvPicPr>
          <p:cNvPr id="2" name="Audio 1">
            <a:hlinkClick r:id="" action="ppaction://media"/>
            <a:extLst>
              <a:ext uri="{FF2B5EF4-FFF2-40B4-BE49-F238E27FC236}">
                <a16:creationId xmlns:a16="http://schemas.microsoft.com/office/drawing/2014/main" id="{1C9FC265-E65E-4AB1-91C5-55A145B14ADF}"/>
              </a:ext>
            </a:extLst>
          </p:cNvPr>
          <p:cNvPicPr>
            <a:picLocks noChangeAspect="1"/>
          </p:cNvPicPr>
          <p:nvPr>
            <a:audioFile r:link="rId1"/>
            <p:extLst>
              <p:ext uri="{DAA4B4D4-6D71-4841-9C94-3DE7FCFB9230}">
                <p14:media xmlns:p14="http://schemas.microsoft.com/office/powerpoint/2010/main" r:embed="rId2">
                  <p14:trim st="1400" end="471.5419"/>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6384500"/>
      </p:ext>
    </p:extLst>
  </p:cSld>
  <p:clrMapOvr>
    <a:masterClrMapping/>
  </p:clrMapOvr>
  <mc:AlternateContent xmlns:mc="http://schemas.openxmlformats.org/markup-compatibility/2006" xmlns:p14="http://schemas.microsoft.com/office/powerpoint/2010/main">
    <mc:Choice Requires="p14">
      <p:transition spd="slow" p14:dur="2000" advTm="45180"/>
    </mc:Choice>
    <mc:Fallback xmlns="">
      <p:transition spd="slow" advTm="4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0AF7-1429-2345-9D97-517671E6F70D}"/>
              </a:ext>
            </a:extLst>
          </p:cNvPr>
          <p:cNvSpPr>
            <a:spLocks noGrp="1"/>
          </p:cNvSpPr>
          <p:nvPr>
            <p:ph type="title"/>
          </p:nvPr>
        </p:nvSpPr>
        <p:spPr/>
        <p:txBody>
          <a:bodyPr>
            <a:normAutofit/>
          </a:bodyPr>
          <a:lstStyle/>
          <a:p>
            <a:r>
              <a:rPr lang="en-US" dirty="0"/>
              <a:t>Employer Insurance</a:t>
            </a:r>
          </a:p>
        </p:txBody>
      </p:sp>
      <p:sp>
        <p:nvSpPr>
          <p:cNvPr id="3" name="Slide Number Placeholder 2">
            <a:extLst>
              <a:ext uri="{FF2B5EF4-FFF2-40B4-BE49-F238E27FC236}">
                <a16:creationId xmlns:a16="http://schemas.microsoft.com/office/drawing/2014/main" id="{F0FBB132-805E-3BE2-9215-1159F0E75535}"/>
              </a:ext>
            </a:extLst>
          </p:cNvPr>
          <p:cNvSpPr>
            <a:spLocks noGrp="1"/>
          </p:cNvSpPr>
          <p:nvPr>
            <p:ph type="sldNum" sz="quarter" idx="4"/>
          </p:nvPr>
        </p:nvSpPr>
        <p:spPr/>
        <p:txBody>
          <a:bodyPr/>
          <a:lstStyle/>
          <a:p>
            <a:fld id="{8E3841BA-CA90-4039-8277-58D1680CD8C8}" type="slidenum">
              <a:rPr lang="en-US" smtClean="0"/>
              <a:t>16</a:t>
            </a:fld>
            <a:endParaRPr lang="en-US"/>
          </a:p>
        </p:txBody>
      </p:sp>
      <p:sp>
        <p:nvSpPr>
          <p:cNvPr id="4" name="Text Placeholder 3">
            <a:extLst>
              <a:ext uri="{FF2B5EF4-FFF2-40B4-BE49-F238E27FC236}">
                <a16:creationId xmlns:a16="http://schemas.microsoft.com/office/drawing/2014/main" id="{0E485E9E-344A-BCFF-4117-06559B1B3D8C}"/>
              </a:ext>
            </a:extLst>
          </p:cNvPr>
          <p:cNvSpPr>
            <a:spLocks noGrp="1"/>
          </p:cNvSpPr>
          <p:nvPr>
            <p:ph type="body" sz="quarter" idx="4294967295"/>
          </p:nvPr>
        </p:nvSpPr>
        <p:spPr>
          <a:xfrm>
            <a:off x="247650" y="992188"/>
            <a:ext cx="11944350" cy="5162550"/>
          </a:xfrm>
          <a:prstGeom prst="rect">
            <a:avLst/>
          </a:prstGeom>
        </p:spPr>
        <p:txBody>
          <a:bodyPr/>
          <a:lstStyle/>
          <a:p>
            <a:pPr marL="114300" indent="0">
              <a:buNone/>
            </a:pPr>
            <a:r>
              <a:rPr lang="en-US" sz="3600" dirty="0"/>
              <a:t>If your employer </a:t>
            </a:r>
            <a:r>
              <a:rPr lang="en-US" sz="3600" b="1" dirty="0"/>
              <a:t>offers</a:t>
            </a:r>
            <a:r>
              <a:rPr lang="en-US" sz="3600" dirty="0"/>
              <a:t> an insurance plan that is </a:t>
            </a:r>
            <a:r>
              <a:rPr lang="en-US" sz="3600" b="1" dirty="0"/>
              <a:t>adequate</a:t>
            </a:r>
            <a:r>
              <a:rPr lang="en-US" sz="3600" dirty="0"/>
              <a:t> and </a:t>
            </a:r>
            <a:r>
              <a:rPr lang="en-US" sz="3600" b="1" dirty="0"/>
              <a:t>affordable,</a:t>
            </a:r>
            <a:r>
              <a:rPr lang="en-US" sz="3600" dirty="0"/>
              <a:t> you are not eligible for financial assistance, regardless of whether you choose to enroll in the plan.</a:t>
            </a:r>
          </a:p>
          <a:p>
            <a:pPr lvl="1">
              <a:buClr>
                <a:srgbClr val="FFC000"/>
              </a:buClr>
            </a:pPr>
            <a:r>
              <a:rPr lang="en-US" sz="3600" i="1" dirty="0"/>
              <a:t>Adequate -</a:t>
            </a:r>
            <a:r>
              <a:rPr lang="en-US" sz="3600" dirty="0"/>
              <a:t> Employer coverage must provide Minimum Essential Coverage. Most plans do. Check with your employer to confirm.</a:t>
            </a:r>
          </a:p>
          <a:p>
            <a:pPr lvl="1">
              <a:buClr>
                <a:srgbClr val="FFC000"/>
              </a:buClr>
            </a:pPr>
            <a:r>
              <a:rPr lang="en-US" sz="3600" i="1" dirty="0"/>
              <a:t>Affordable</a:t>
            </a:r>
            <a:r>
              <a:rPr lang="en-US" sz="3600" dirty="0"/>
              <a:t> - The plan costs less than </a:t>
            </a:r>
            <a:r>
              <a:rPr lang="en-US" sz="3600" b="1" dirty="0"/>
              <a:t>9.02%</a:t>
            </a:r>
            <a:r>
              <a:rPr lang="en-US" sz="3600" dirty="0"/>
              <a:t> of the total </a:t>
            </a:r>
            <a:r>
              <a:rPr lang="en-US" sz="3600" b="1" dirty="0"/>
              <a:t>household income.</a:t>
            </a:r>
            <a:endParaRPr lang="en-US" sz="3600" dirty="0"/>
          </a:p>
        </p:txBody>
      </p:sp>
      <p:pic>
        <p:nvPicPr>
          <p:cNvPr id="8" name="Audio 7">
            <a:hlinkClick r:id="" action="ppaction://media"/>
            <a:extLst>
              <a:ext uri="{FF2B5EF4-FFF2-40B4-BE49-F238E27FC236}">
                <a16:creationId xmlns:a16="http://schemas.microsoft.com/office/drawing/2014/main" id="{05EA7494-7930-4BE8-BD9B-562F3D2C8817}"/>
              </a:ext>
            </a:extLst>
          </p:cNvPr>
          <p:cNvPicPr>
            <a:picLocks noChangeAspect="1"/>
          </p:cNvPicPr>
          <p:nvPr>
            <a:audioFile r:link="rId1"/>
            <p:extLst>
              <p:ext uri="{DAA4B4D4-6D71-4841-9C94-3DE7FCFB9230}">
                <p14:media xmlns:p14="http://schemas.microsoft.com/office/powerpoint/2010/main" r:embed="rId2">
                  <p14:trim end="157.3015"/>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9702243"/>
      </p:ext>
    </p:extLst>
  </p:cSld>
  <p:clrMapOvr>
    <a:masterClrMapping/>
  </p:clrMapOvr>
  <mc:AlternateContent xmlns:mc="http://schemas.openxmlformats.org/markup-compatibility/2006" xmlns:p14="http://schemas.microsoft.com/office/powerpoint/2010/main">
    <mc:Choice Requires="p14">
      <p:transition spd="slow" p14:dur="2000" advTm="47060"/>
    </mc:Choice>
    <mc:Fallback xmlns="">
      <p:transition spd="slow" advTm="4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9AB2-D715-255D-96B0-B0C2C625DCDA}"/>
              </a:ext>
            </a:extLst>
          </p:cNvPr>
          <p:cNvSpPr>
            <a:spLocks noGrp="1"/>
          </p:cNvSpPr>
          <p:nvPr>
            <p:ph type="title"/>
          </p:nvPr>
        </p:nvSpPr>
        <p:spPr/>
        <p:txBody>
          <a:bodyPr>
            <a:normAutofit/>
          </a:bodyPr>
          <a:lstStyle/>
          <a:p>
            <a:r>
              <a:rPr lang="en-US" dirty="0"/>
              <a:t>Projecting Income</a:t>
            </a:r>
          </a:p>
        </p:txBody>
      </p:sp>
      <p:sp>
        <p:nvSpPr>
          <p:cNvPr id="3" name="Slide Number Placeholder 2">
            <a:extLst>
              <a:ext uri="{FF2B5EF4-FFF2-40B4-BE49-F238E27FC236}">
                <a16:creationId xmlns:a16="http://schemas.microsoft.com/office/drawing/2014/main" id="{C2642B59-698F-F165-3310-677B39C0944D}"/>
              </a:ext>
            </a:extLst>
          </p:cNvPr>
          <p:cNvSpPr>
            <a:spLocks noGrp="1"/>
          </p:cNvSpPr>
          <p:nvPr>
            <p:ph type="sldNum" sz="quarter" idx="4"/>
          </p:nvPr>
        </p:nvSpPr>
        <p:spPr/>
        <p:txBody>
          <a:bodyPr/>
          <a:lstStyle/>
          <a:p>
            <a:fld id="{8E3841BA-CA90-4039-8277-58D1680CD8C8}" type="slidenum">
              <a:rPr lang="en-US" smtClean="0"/>
              <a:t>17</a:t>
            </a:fld>
            <a:endParaRPr lang="en-US"/>
          </a:p>
        </p:txBody>
      </p:sp>
      <p:sp>
        <p:nvSpPr>
          <p:cNvPr id="4" name="Text Placeholder 3">
            <a:extLst>
              <a:ext uri="{FF2B5EF4-FFF2-40B4-BE49-F238E27FC236}">
                <a16:creationId xmlns:a16="http://schemas.microsoft.com/office/drawing/2014/main" id="{A9061AD1-7A13-C0F2-6D25-87B63A775B01}"/>
              </a:ext>
            </a:extLst>
          </p:cNvPr>
          <p:cNvSpPr>
            <a:spLocks noGrp="1"/>
          </p:cNvSpPr>
          <p:nvPr>
            <p:ph type="body" sz="quarter" idx="4294967295"/>
          </p:nvPr>
        </p:nvSpPr>
        <p:spPr>
          <a:xfrm>
            <a:off x="0" y="992188"/>
            <a:ext cx="10007600" cy="5730875"/>
          </a:xfrm>
          <a:prstGeom prst="rect">
            <a:avLst/>
          </a:prstGeom>
        </p:spPr>
        <p:txBody>
          <a:bodyPr/>
          <a:lstStyle/>
          <a:p>
            <a:pPr>
              <a:buClr>
                <a:srgbClr val="FFC000"/>
              </a:buClr>
            </a:pPr>
            <a:r>
              <a:rPr lang="en-US" sz="3000" dirty="0"/>
              <a:t>The amount of financial help you are eligible for depends on how much income you expect to make in the year of coverage.</a:t>
            </a:r>
          </a:p>
          <a:p>
            <a:pPr>
              <a:buClr>
                <a:srgbClr val="FFC000"/>
              </a:buClr>
            </a:pPr>
            <a:r>
              <a:rPr lang="en-US" sz="3000" dirty="0"/>
              <a:t>Income is counted for you, your spouse, and everyone you will claim as a tax dependent who is required to file their own tax return.</a:t>
            </a:r>
          </a:p>
          <a:p>
            <a:pPr>
              <a:buClr>
                <a:srgbClr val="FFC000"/>
              </a:buClr>
            </a:pPr>
            <a:r>
              <a:rPr lang="en-US" sz="3000" dirty="0"/>
              <a:t>If your income is hard to predict, base your estimate on your past experience  or recent trends. Do your best to make a realistic estimate.</a:t>
            </a:r>
          </a:p>
          <a:p>
            <a:pPr>
              <a:buClr>
                <a:srgbClr val="FFC000"/>
              </a:buClr>
            </a:pPr>
            <a:r>
              <a:rPr lang="en-US" sz="3000" dirty="0"/>
              <a:t>If your income changes during the year, you are required to update it. </a:t>
            </a:r>
          </a:p>
          <a:p>
            <a:pPr marL="0" indent="0">
              <a:buNone/>
            </a:pPr>
            <a:endParaRPr lang="en-US" dirty="0"/>
          </a:p>
        </p:txBody>
      </p:sp>
      <p:pic>
        <p:nvPicPr>
          <p:cNvPr id="5" name="Picture 4">
            <a:extLst>
              <a:ext uri="{FF2B5EF4-FFF2-40B4-BE49-F238E27FC236}">
                <a16:creationId xmlns:a16="http://schemas.microsoft.com/office/drawing/2014/main" id="{4238C93A-8E78-5A32-C92F-B0A219C9C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504216" y="2840819"/>
            <a:ext cx="3039578" cy="2034363"/>
          </a:xfrm>
          <a:prstGeom prst="ellipse">
            <a:avLst/>
          </a:prstGeom>
          <a:ln>
            <a:noFill/>
          </a:ln>
          <a:effectLst>
            <a:softEdge rad="112500"/>
          </a:effectLst>
        </p:spPr>
      </p:pic>
      <p:pic>
        <p:nvPicPr>
          <p:cNvPr id="7" name="Audio 6">
            <a:hlinkClick r:id="" action="ppaction://media"/>
            <a:extLst>
              <a:ext uri="{FF2B5EF4-FFF2-40B4-BE49-F238E27FC236}">
                <a16:creationId xmlns:a16="http://schemas.microsoft.com/office/drawing/2014/main" id="{89967935-069D-40BE-8D0E-BDB302A5BCAE}"/>
              </a:ext>
            </a:extLst>
          </p:cNvPr>
          <p:cNvPicPr>
            <a:picLocks noChangeAspect="1"/>
          </p:cNvPicPr>
          <p:nvPr>
            <a:audioFile r:link="rId1"/>
            <p:extLst>
              <p:ext uri="{DAA4B4D4-6D71-4841-9C94-3DE7FCFB9230}">
                <p14:media xmlns:p14="http://schemas.microsoft.com/office/powerpoint/2010/main" r:embed="rId2">
                  <p14:trim st="1200" end="2591.2925"/>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8822933"/>
      </p:ext>
    </p:extLst>
  </p:cSld>
  <p:clrMapOvr>
    <a:masterClrMapping/>
  </p:clrMapOvr>
  <mc:AlternateContent xmlns:mc="http://schemas.openxmlformats.org/markup-compatibility/2006" xmlns:p14="http://schemas.microsoft.com/office/powerpoint/2010/main">
    <mc:Choice Requires="p14">
      <p:transition spd="slow" p14:dur="2000" advTm="29130"/>
    </mc:Choice>
    <mc:Fallback xmlns="">
      <p:transition spd="slow" advTm="2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C3D6-33EE-F5C8-F73A-75740B32210F}"/>
              </a:ext>
            </a:extLst>
          </p:cNvPr>
          <p:cNvSpPr>
            <a:spLocks noGrp="1"/>
          </p:cNvSpPr>
          <p:nvPr>
            <p:ph type="ctrTitle"/>
          </p:nvPr>
        </p:nvSpPr>
        <p:spPr>
          <a:xfrm>
            <a:off x="145939" y="1498294"/>
            <a:ext cx="10993549" cy="765398"/>
          </a:xfrm>
        </p:spPr>
        <p:txBody>
          <a:bodyPr/>
          <a:lstStyle/>
          <a:p>
            <a:r>
              <a:rPr lang="en-US" dirty="0"/>
              <a:t>Choosing an Insurance Plan</a:t>
            </a:r>
          </a:p>
        </p:txBody>
      </p:sp>
      <p:sp>
        <p:nvSpPr>
          <p:cNvPr id="5" name="Subtitle 4">
            <a:extLst>
              <a:ext uri="{FF2B5EF4-FFF2-40B4-BE49-F238E27FC236}">
                <a16:creationId xmlns:a16="http://schemas.microsoft.com/office/drawing/2014/main" id="{1AD1B978-FBA8-6E67-024A-6E1043266892}"/>
              </a:ext>
            </a:extLst>
          </p:cNvPr>
          <p:cNvSpPr>
            <a:spLocks noGrp="1"/>
          </p:cNvSpPr>
          <p:nvPr>
            <p:ph type="subTitle" idx="1"/>
          </p:nvPr>
        </p:nvSpPr>
        <p:spPr>
          <a:xfrm>
            <a:off x="145942" y="2263693"/>
            <a:ext cx="10993546" cy="590321"/>
          </a:xfrm>
        </p:spPr>
        <p:txBody>
          <a:bodyPr/>
          <a:lstStyle/>
          <a:p>
            <a:endParaRPr lang="en-US"/>
          </a:p>
        </p:txBody>
      </p:sp>
      <p:sp>
        <p:nvSpPr>
          <p:cNvPr id="3" name="Slide Number Placeholder 2">
            <a:extLst>
              <a:ext uri="{FF2B5EF4-FFF2-40B4-BE49-F238E27FC236}">
                <a16:creationId xmlns:a16="http://schemas.microsoft.com/office/drawing/2014/main" id="{EDE993CC-0DBF-C904-B06F-5843F5B7A512}"/>
              </a:ext>
            </a:extLst>
          </p:cNvPr>
          <p:cNvSpPr>
            <a:spLocks noGrp="1"/>
          </p:cNvSpPr>
          <p:nvPr>
            <p:ph type="sldNum" sz="quarter" idx="4294967295"/>
          </p:nvPr>
        </p:nvSpPr>
        <p:spPr>
          <a:xfrm>
            <a:off x="11139488" y="6419850"/>
            <a:ext cx="1052512" cy="365125"/>
          </a:xfrm>
        </p:spPr>
        <p:txBody>
          <a:bodyPr/>
          <a:lstStyle/>
          <a:p>
            <a:fld id="{8E3841BA-CA90-4039-8277-58D1680CD8C8}" type="slidenum">
              <a:rPr lang="en-US" smtClean="0"/>
              <a:t>18</a:t>
            </a:fld>
            <a:endParaRPr lang="en-US"/>
          </a:p>
        </p:txBody>
      </p:sp>
      <p:pic>
        <p:nvPicPr>
          <p:cNvPr id="2" name="Audio 1">
            <a:hlinkClick r:id="" action="ppaction://media"/>
            <a:extLst>
              <a:ext uri="{FF2B5EF4-FFF2-40B4-BE49-F238E27FC236}">
                <a16:creationId xmlns:a16="http://schemas.microsoft.com/office/drawing/2014/main" id="{E47BF1A9-92F1-48BE-AAD5-98B154CCAB12}"/>
              </a:ext>
            </a:extLst>
          </p:cNvPr>
          <p:cNvPicPr>
            <a:picLocks noChangeAspect="1"/>
          </p:cNvPicPr>
          <p:nvPr>
            <a:audioFile r:link="rId1"/>
            <p:extLst>
              <p:ext uri="{DAA4B4D4-6D71-4841-9C94-3DE7FCFB9230}">
                <p14:media xmlns:p14="http://schemas.microsoft.com/office/powerpoint/2010/main" r:embed="rId2">
                  <p14:trim st="1593" end="171.6099"/>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2953022"/>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DB5BB-0362-BFC5-CF74-B3B9F6543C8F}"/>
              </a:ext>
            </a:extLst>
          </p:cNvPr>
          <p:cNvSpPr>
            <a:spLocks noGrp="1"/>
          </p:cNvSpPr>
          <p:nvPr>
            <p:ph type="title"/>
          </p:nvPr>
        </p:nvSpPr>
        <p:spPr/>
        <p:txBody>
          <a:bodyPr>
            <a:normAutofit/>
          </a:bodyPr>
          <a:lstStyle/>
          <a:p>
            <a:r>
              <a:rPr lang="en-US" dirty="0"/>
              <a:t>Basic Elements of an Insurance Plan</a:t>
            </a:r>
          </a:p>
        </p:txBody>
      </p:sp>
      <p:sp>
        <p:nvSpPr>
          <p:cNvPr id="3" name="Slide Number Placeholder 2">
            <a:extLst>
              <a:ext uri="{FF2B5EF4-FFF2-40B4-BE49-F238E27FC236}">
                <a16:creationId xmlns:a16="http://schemas.microsoft.com/office/drawing/2014/main" id="{BDF173D1-850F-285A-58A8-305DF3446633}"/>
              </a:ext>
            </a:extLst>
          </p:cNvPr>
          <p:cNvSpPr>
            <a:spLocks noGrp="1"/>
          </p:cNvSpPr>
          <p:nvPr>
            <p:ph type="sldNum" sz="quarter" idx="4"/>
          </p:nvPr>
        </p:nvSpPr>
        <p:spPr/>
        <p:txBody>
          <a:bodyPr/>
          <a:lstStyle/>
          <a:p>
            <a:fld id="{8E3841BA-CA90-4039-8277-58D1680CD8C8}" type="slidenum">
              <a:rPr lang="en-US" smtClean="0"/>
              <a:t>19</a:t>
            </a:fld>
            <a:endParaRPr lang="en-US"/>
          </a:p>
        </p:txBody>
      </p:sp>
      <p:sp>
        <p:nvSpPr>
          <p:cNvPr id="5" name="Text Placeholder 4">
            <a:extLst>
              <a:ext uri="{FF2B5EF4-FFF2-40B4-BE49-F238E27FC236}">
                <a16:creationId xmlns:a16="http://schemas.microsoft.com/office/drawing/2014/main" id="{063F4B67-3DB4-3817-6CEC-88EA6E145122}"/>
              </a:ext>
            </a:extLst>
          </p:cNvPr>
          <p:cNvSpPr>
            <a:spLocks noGrp="1"/>
          </p:cNvSpPr>
          <p:nvPr>
            <p:ph type="body" sz="quarter" idx="4294967295"/>
          </p:nvPr>
        </p:nvSpPr>
        <p:spPr>
          <a:xfrm>
            <a:off x="247650" y="992188"/>
            <a:ext cx="11944350" cy="5730875"/>
          </a:xfrm>
          <a:prstGeom prst="rect">
            <a:avLst/>
          </a:prstGeom>
        </p:spPr>
        <p:txBody>
          <a:bodyPr/>
          <a:lstStyle/>
          <a:p>
            <a:pPr>
              <a:buClr>
                <a:srgbClr val="FFC000"/>
              </a:buClr>
            </a:pPr>
            <a:r>
              <a:rPr lang="en-US" sz="2400" dirty="0"/>
              <a:t>Covered Benefits</a:t>
            </a:r>
          </a:p>
          <a:p>
            <a:pPr lvl="1">
              <a:buClr>
                <a:srgbClr val="FFC000"/>
              </a:buClr>
              <a:buFont typeface="Wingdings" panose="05000000000000000000" pitchFamily="2" charset="2"/>
              <a:buChar char="v"/>
            </a:pPr>
            <a:r>
              <a:rPr lang="en-US" sz="2000" dirty="0"/>
              <a:t>All Get Covered NJ  plans must cover ten </a:t>
            </a:r>
            <a:r>
              <a:rPr lang="en-US" sz="2000" b="1" dirty="0"/>
              <a:t>Essential Health Benefits</a:t>
            </a:r>
            <a:r>
              <a:rPr lang="en-US" sz="2000" dirty="0"/>
              <a:t> which are Outpatient Care, Mental Health Services, Rehabilitative Services, Lab Services, Pediatric Visits, Hospitalizations, Maternity Care, Emergency Room Care, Preventative Care, and Prescription Drugs. They have the option to cover additional benefits.</a:t>
            </a:r>
          </a:p>
          <a:p>
            <a:pPr lvl="1">
              <a:buClr>
                <a:srgbClr val="FFC000"/>
              </a:buClr>
              <a:buFont typeface="Wingdings" panose="05000000000000000000" pitchFamily="2" charset="2"/>
              <a:buChar char="v"/>
            </a:pPr>
            <a:r>
              <a:rPr lang="en-US" sz="2000" dirty="0"/>
              <a:t>Preventative care is free under all plans.</a:t>
            </a:r>
          </a:p>
          <a:p>
            <a:pPr lvl="1"/>
            <a:endParaRPr lang="en-US" sz="2000" dirty="0"/>
          </a:p>
          <a:p>
            <a:pPr lvl="1"/>
            <a:endParaRPr lang="en-US" sz="2000" dirty="0"/>
          </a:p>
          <a:p>
            <a:pPr>
              <a:buClr>
                <a:srgbClr val="FFC000"/>
              </a:buClr>
            </a:pPr>
            <a:r>
              <a:rPr lang="en-US" sz="2400" dirty="0"/>
              <a:t>Provider Network</a:t>
            </a:r>
          </a:p>
          <a:p>
            <a:pPr lvl="1">
              <a:buClr>
                <a:srgbClr val="FFC000"/>
              </a:buClr>
              <a:buFont typeface="Wingdings" panose="05000000000000000000" pitchFamily="2" charset="2"/>
              <a:buChar char="Ø"/>
            </a:pPr>
            <a:r>
              <a:rPr lang="en-US" sz="2000" dirty="0"/>
              <a:t>Insurance companies contract with physicians, hospitals, and other professionals to provide services to plan enrollees.</a:t>
            </a:r>
          </a:p>
          <a:p>
            <a:pPr lvl="1">
              <a:buClr>
                <a:srgbClr val="FFC000"/>
              </a:buClr>
              <a:buFont typeface="Wingdings" panose="05000000000000000000" pitchFamily="2" charset="2"/>
              <a:buChar char="Ø"/>
            </a:pPr>
            <a:r>
              <a:rPr lang="en-US" sz="2000" dirty="0"/>
              <a:t>Each insurance company has their own unique network of providers.</a:t>
            </a:r>
          </a:p>
          <a:p>
            <a:pPr lvl="1">
              <a:buClr>
                <a:srgbClr val="FFC000"/>
              </a:buClr>
              <a:buFont typeface="Wingdings" panose="05000000000000000000" pitchFamily="2" charset="2"/>
              <a:buChar char="Ø"/>
            </a:pPr>
            <a:r>
              <a:rPr lang="en-US" sz="2000" dirty="0"/>
              <a:t>Some plans have a Tiered Network, where you pay extra to see specific providers.</a:t>
            </a:r>
          </a:p>
        </p:txBody>
      </p:sp>
      <p:grpSp>
        <p:nvGrpSpPr>
          <p:cNvPr id="12" name="Group 11">
            <a:extLst>
              <a:ext uri="{FF2B5EF4-FFF2-40B4-BE49-F238E27FC236}">
                <a16:creationId xmlns:a16="http://schemas.microsoft.com/office/drawing/2014/main" id="{83BEA6CB-05E6-B15A-5B00-66B633489F9A}"/>
              </a:ext>
            </a:extLst>
          </p:cNvPr>
          <p:cNvGrpSpPr/>
          <p:nvPr/>
        </p:nvGrpSpPr>
        <p:grpSpPr>
          <a:xfrm>
            <a:off x="773853" y="3186928"/>
            <a:ext cx="10644293" cy="1038483"/>
            <a:chOff x="712305" y="3206721"/>
            <a:chExt cx="10644293" cy="1038483"/>
          </a:xfrm>
        </p:grpSpPr>
        <p:pic>
          <p:nvPicPr>
            <p:cNvPr id="6" name="Picture 5">
              <a:extLst>
                <a:ext uri="{FF2B5EF4-FFF2-40B4-BE49-F238E27FC236}">
                  <a16:creationId xmlns:a16="http://schemas.microsoft.com/office/drawing/2014/main" id="{477497DC-27A7-2F4D-4C32-A16E4C5A934A}"/>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455" t="7900" r="86794" b="72963"/>
            <a:stretch/>
          </p:blipFill>
          <p:spPr>
            <a:xfrm>
              <a:off x="712305" y="3226853"/>
              <a:ext cx="905361" cy="9982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a:extLst>
                <a:ext uri="{FF2B5EF4-FFF2-40B4-BE49-F238E27FC236}">
                  <a16:creationId xmlns:a16="http://schemas.microsoft.com/office/drawing/2014/main" id="{854FC8C7-DAB7-87A3-DF13-E8906C4F6108}"/>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53282" t="82221" r="36021" b="2047"/>
            <a:stretch/>
          </p:blipFill>
          <p:spPr>
            <a:xfrm>
              <a:off x="4573815" y="3233594"/>
              <a:ext cx="988933" cy="9847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FCDBF132-CDB4-1BCC-3CB9-255C0C06BA2B}"/>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51801" t="8686" r="34941" b="73735"/>
            <a:stretch/>
          </p:blipFill>
          <p:spPr>
            <a:xfrm>
              <a:off x="10254711" y="3231365"/>
              <a:ext cx="1101887" cy="9891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a:extLst>
                <a:ext uri="{FF2B5EF4-FFF2-40B4-BE49-F238E27FC236}">
                  <a16:creationId xmlns:a16="http://schemas.microsoft.com/office/drawing/2014/main" id="{000DF6B8-6275-DB6A-8D82-B4558F9BECBE}"/>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179" t="27964" r="84810" b="57350"/>
            <a:stretch/>
          </p:blipFill>
          <p:spPr>
            <a:xfrm>
              <a:off x="2391518" y="3226191"/>
              <a:ext cx="1408445" cy="9995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a:extLst>
                <a:ext uri="{FF2B5EF4-FFF2-40B4-BE49-F238E27FC236}">
                  <a16:creationId xmlns:a16="http://schemas.microsoft.com/office/drawing/2014/main" id="{A5D014A1-96E7-86D0-68C8-786B51A38470}"/>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51801" t="44652" r="35242" b="37324"/>
            <a:stretch/>
          </p:blipFill>
          <p:spPr>
            <a:xfrm>
              <a:off x="6336600" y="3208931"/>
              <a:ext cx="1097893" cy="10340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0">
              <a:extLst>
                <a:ext uri="{FF2B5EF4-FFF2-40B4-BE49-F238E27FC236}">
                  <a16:creationId xmlns:a16="http://schemas.microsoft.com/office/drawing/2014/main" id="{9A38D8E2-F2B5-FFBA-24E2-40B502FA6D6C}"/>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656" t="82073" r="85839" b="2856"/>
            <a:stretch/>
          </p:blipFill>
          <p:spPr>
            <a:xfrm>
              <a:off x="8208345" y="3206721"/>
              <a:ext cx="1272514" cy="10384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pic>
        <p:nvPicPr>
          <p:cNvPr id="15" name="Audio 14">
            <a:hlinkClick r:id="" action="ppaction://media"/>
            <a:extLst>
              <a:ext uri="{FF2B5EF4-FFF2-40B4-BE49-F238E27FC236}">
                <a16:creationId xmlns:a16="http://schemas.microsoft.com/office/drawing/2014/main" id="{A3A7F148-5F06-41AA-813A-53C71F71877F}"/>
              </a:ext>
            </a:extLst>
          </p:cNvPr>
          <p:cNvPicPr>
            <a:picLocks noChangeAspect="1"/>
          </p:cNvPicPr>
          <p:nvPr>
            <a:audioFile r:link="rId1"/>
            <p:extLst>
              <p:ext uri="{DAA4B4D4-6D71-4841-9C94-3DE7FCFB9230}">
                <p14:media xmlns:p14="http://schemas.microsoft.com/office/powerpoint/2010/main" r:embed="rId2">
                  <p14:trim st="700" end="179.206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2387432"/>
      </p:ext>
    </p:extLst>
  </p:cSld>
  <p:clrMapOvr>
    <a:masterClrMapping/>
  </p:clrMapOvr>
  <mc:AlternateContent xmlns:mc="http://schemas.openxmlformats.org/markup-compatibility/2006" xmlns:p14="http://schemas.microsoft.com/office/powerpoint/2010/main">
    <mc:Choice Requires="p14">
      <p:transition spd="slow" p14:dur="2000" advTm="35071"/>
    </mc:Choice>
    <mc:Fallback xmlns="">
      <p:transition spd="slow" advTm="3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7110-8E9B-F743-22A4-19ACCA8AD7E0}"/>
              </a:ext>
            </a:extLst>
          </p:cNvPr>
          <p:cNvSpPr>
            <a:spLocks noGrp="1"/>
          </p:cNvSpPr>
          <p:nvPr>
            <p:ph type="title"/>
          </p:nvPr>
        </p:nvSpPr>
        <p:spPr/>
        <p:txBody>
          <a:bodyPr>
            <a:normAutofit/>
          </a:bodyPr>
          <a:lstStyle/>
          <a:p>
            <a:r>
              <a:rPr lang="en-US" dirty="0"/>
              <a:t>We will DISCUSS</a:t>
            </a:r>
          </a:p>
        </p:txBody>
      </p:sp>
      <p:sp>
        <p:nvSpPr>
          <p:cNvPr id="3" name="Slide Number Placeholder 2">
            <a:extLst>
              <a:ext uri="{FF2B5EF4-FFF2-40B4-BE49-F238E27FC236}">
                <a16:creationId xmlns:a16="http://schemas.microsoft.com/office/drawing/2014/main" id="{6B198C08-ED0C-C18B-3554-40360C6958A4}"/>
              </a:ext>
            </a:extLst>
          </p:cNvPr>
          <p:cNvSpPr>
            <a:spLocks noGrp="1"/>
          </p:cNvSpPr>
          <p:nvPr>
            <p:ph type="sldNum" sz="quarter" idx="4"/>
          </p:nvPr>
        </p:nvSpPr>
        <p:spPr/>
        <p:txBody>
          <a:bodyPr/>
          <a:lstStyle/>
          <a:p>
            <a:fld id="{8E3841BA-CA90-4039-8277-58D1680CD8C8}" type="slidenum">
              <a:rPr lang="en-US" smtClean="0"/>
              <a:t>2</a:t>
            </a:fld>
            <a:endParaRPr lang="en-US"/>
          </a:p>
        </p:txBody>
      </p:sp>
      <p:pic>
        <p:nvPicPr>
          <p:cNvPr id="6" name="Audio 5">
            <a:hlinkClick r:id="" action="ppaction://media"/>
            <a:extLst>
              <a:ext uri="{FF2B5EF4-FFF2-40B4-BE49-F238E27FC236}">
                <a16:creationId xmlns:a16="http://schemas.microsoft.com/office/drawing/2014/main" id="{0789D89F-4029-43BB-8C17-983A9E66E6ED}"/>
              </a:ext>
            </a:extLst>
          </p:cNvPr>
          <p:cNvPicPr>
            <a:picLocks noChangeAspect="1"/>
          </p:cNvPicPr>
          <p:nvPr>
            <a:audioFile r:link="rId1"/>
            <p:extLst>
              <p:ext uri="{DAA4B4D4-6D71-4841-9C94-3DE7FCFB9230}">
                <p14:media xmlns:p14="http://schemas.microsoft.com/office/powerpoint/2010/main" r:embed="rId2">
                  <p14:trim st="2092" end="204.9546"/>
                </p14:media>
              </p:ext>
            </p:extLst>
          </p:nvPr>
        </p:nvPicPr>
        <p:blipFill>
          <a:blip r:embed="rId4"/>
          <a:stretch>
            <a:fillRect/>
          </a:stretch>
        </p:blipFill>
        <p:spPr>
          <a:xfrm>
            <a:off x="11430000" y="6096000"/>
            <a:ext cx="609600" cy="609600"/>
          </a:xfrm>
          <a:prstGeom prst="rect">
            <a:avLst/>
          </a:prstGeom>
        </p:spPr>
      </p:pic>
      <p:grpSp>
        <p:nvGrpSpPr>
          <p:cNvPr id="23" name="Group 22">
            <a:extLst>
              <a:ext uri="{FF2B5EF4-FFF2-40B4-BE49-F238E27FC236}">
                <a16:creationId xmlns:a16="http://schemas.microsoft.com/office/drawing/2014/main" id="{BE732B16-1F16-8CC6-DF05-A0ED95C9AF89}"/>
              </a:ext>
            </a:extLst>
          </p:cNvPr>
          <p:cNvGrpSpPr/>
          <p:nvPr/>
        </p:nvGrpSpPr>
        <p:grpSpPr>
          <a:xfrm>
            <a:off x="1963283" y="1507018"/>
            <a:ext cx="7964185" cy="971281"/>
            <a:chOff x="1963283" y="1507018"/>
            <a:chExt cx="7964185" cy="971281"/>
          </a:xfrm>
        </p:grpSpPr>
        <p:sp>
          <p:nvSpPr>
            <p:cNvPr id="7" name="Freeform: Shape 6">
              <a:extLst>
                <a:ext uri="{FF2B5EF4-FFF2-40B4-BE49-F238E27FC236}">
                  <a16:creationId xmlns:a16="http://schemas.microsoft.com/office/drawing/2014/main" id="{49577815-1D84-3AF4-8DE1-63918F7C8EB7}"/>
                </a:ext>
              </a:extLst>
            </p:cNvPr>
            <p:cNvSpPr/>
            <p:nvPr/>
          </p:nvSpPr>
          <p:spPr>
            <a:xfrm>
              <a:off x="2448923" y="1507018"/>
              <a:ext cx="7478545" cy="971281"/>
            </a:xfrm>
            <a:custGeom>
              <a:avLst/>
              <a:gdLst>
                <a:gd name="connsiteX0" fmla="*/ 0 w 7478545"/>
                <a:gd name="connsiteY0" fmla="*/ 0 h 971279"/>
                <a:gd name="connsiteX1" fmla="*/ 6992906 w 7478545"/>
                <a:gd name="connsiteY1" fmla="*/ 0 h 971279"/>
                <a:gd name="connsiteX2" fmla="*/ 7478545 w 7478545"/>
                <a:gd name="connsiteY2" fmla="*/ 485640 h 971279"/>
                <a:gd name="connsiteX3" fmla="*/ 6992906 w 7478545"/>
                <a:gd name="connsiteY3" fmla="*/ 971279 h 971279"/>
                <a:gd name="connsiteX4" fmla="*/ 0 w 7478545"/>
                <a:gd name="connsiteY4" fmla="*/ 971279 h 971279"/>
                <a:gd name="connsiteX5" fmla="*/ 0 w 7478545"/>
                <a:gd name="connsiteY5" fmla="*/ 0 h 9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545" h="971279">
                  <a:moveTo>
                    <a:pt x="7478545" y="971278"/>
                  </a:moveTo>
                  <a:lnTo>
                    <a:pt x="485639" y="971278"/>
                  </a:lnTo>
                  <a:lnTo>
                    <a:pt x="0" y="485639"/>
                  </a:lnTo>
                  <a:lnTo>
                    <a:pt x="485639" y="1"/>
                  </a:lnTo>
                  <a:lnTo>
                    <a:pt x="7478545" y="1"/>
                  </a:lnTo>
                  <a:lnTo>
                    <a:pt x="7478545" y="97127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71127" tIns="163831" rIns="305816" bIns="163831" numCol="1" spcCol="1270" anchor="ctr" anchorCtr="0">
              <a:noAutofit/>
            </a:bodyPr>
            <a:lstStyle/>
            <a:p>
              <a:pPr marL="0" lvl="0" indent="0" algn="ctr" defTabSz="1911350">
                <a:lnSpc>
                  <a:spcPct val="90000"/>
                </a:lnSpc>
                <a:spcBef>
                  <a:spcPct val="0"/>
                </a:spcBef>
                <a:spcAft>
                  <a:spcPct val="35000"/>
                </a:spcAft>
                <a:buNone/>
              </a:pPr>
              <a:r>
                <a:rPr lang="en-US" sz="4300" kern="1200" dirty="0"/>
                <a:t>NJ FamilyCare</a:t>
              </a:r>
            </a:p>
          </p:txBody>
        </p:sp>
        <p:sp>
          <p:nvSpPr>
            <p:cNvPr id="8" name="Oval 7">
              <a:extLst>
                <a:ext uri="{FF2B5EF4-FFF2-40B4-BE49-F238E27FC236}">
                  <a16:creationId xmlns:a16="http://schemas.microsoft.com/office/drawing/2014/main" id="{E92ECF87-49E9-DC65-90DF-EFC2DA80D711}"/>
                </a:ext>
              </a:extLst>
            </p:cNvPr>
            <p:cNvSpPr/>
            <p:nvPr/>
          </p:nvSpPr>
          <p:spPr>
            <a:xfrm>
              <a:off x="1963283" y="1507019"/>
              <a:ext cx="971279" cy="971279"/>
            </a:xfrm>
            <a:prstGeom prst="ellipse">
              <a:avLst/>
            </a:prstGeom>
          </p:spPr>
          <p:style>
            <a:lnRef idx="2">
              <a:schemeClr val="accent5"/>
            </a:lnRef>
            <a:fillRef idx="1">
              <a:schemeClr val="lt1"/>
            </a:fillRef>
            <a:effectRef idx="0">
              <a:schemeClr val="accent5"/>
            </a:effectRef>
            <a:fontRef idx="minor">
              <a:schemeClr val="dk1"/>
            </a:fontRef>
          </p:style>
          <p:txBody>
            <a:bodyPr/>
            <a:lstStyle/>
            <a:p>
              <a:endParaRPr lang="en-US"/>
            </a:p>
          </p:txBody>
        </p:sp>
        <p:pic>
          <p:nvPicPr>
            <p:cNvPr id="16" name="Picture 15" descr="A close-up of a logo&#10;&#10;Description automatically generated">
              <a:extLst>
                <a:ext uri="{FF2B5EF4-FFF2-40B4-BE49-F238E27FC236}">
                  <a16:creationId xmlns:a16="http://schemas.microsoft.com/office/drawing/2014/main" id="{CAEC3331-2CF6-D5A9-E162-0B04FAD7D4E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053641" y="1771650"/>
              <a:ext cx="790564" cy="462480"/>
            </a:xfrm>
            <a:prstGeom prst="rect">
              <a:avLst/>
            </a:prstGeom>
          </p:spPr>
        </p:pic>
      </p:grpSp>
      <p:grpSp>
        <p:nvGrpSpPr>
          <p:cNvPr id="26" name="Group 25">
            <a:extLst>
              <a:ext uri="{FF2B5EF4-FFF2-40B4-BE49-F238E27FC236}">
                <a16:creationId xmlns:a16="http://schemas.microsoft.com/office/drawing/2014/main" id="{374E2272-24CE-64E7-F364-F55CDF545955}"/>
              </a:ext>
            </a:extLst>
          </p:cNvPr>
          <p:cNvGrpSpPr/>
          <p:nvPr/>
        </p:nvGrpSpPr>
        <p:grpSpPr>
          <a:xfrm>
            <a:off x="1963283" y="5290660"/>
            <a:ext cx="7964185" cy="971280"/>
            <a:chOff x="1963283" y="5290660"/>
            <a:chExt cx="7964185" cy="971280"/>
          </a:xfrm>
        </p:grpSpPr>
        <p:sp>
          <p:nvSpPr>
            <p:cNvPr id="13" name="Freeform: Shape 12">
              <a:extLst>
                <a:ext uri="{FF2B5EF4-FFF2-40B4-BE49-F238E27FC236}">
                  <a16:creationId xmlns:a16="http://schemas.microsoft.com/office/drawing/2014/main" id="{587CE9A4-2BE8-594E-7E6B-4B4C6B9B42C7}"/>
                </a:ext>
              </a:extLst>
            </p:cNvPr>
            <p:cNvSpPr/>
            <p:nvPr/>
          </p:nvSpPr>
          <p:spPr>
            <a:xfrm>
              <a:off x="2448923" y="5290660"/>
              <a:ext cx="7478545" cy="971280"/>
            </a:xfrm>
            <a:custGeom>
              <a:avLst/>
              <a:gdLst>
                <a:gd name="connsiteX0" fmla="*/ 0 w 7478545"/>
                <a:gd name="connsiteY0" fmla="*/ 0 h 971279"/>
                <a:gd name="connsiteX1" fmla="*/ 6992906 w 7478545"/>
                <a:gd name="connsiteY1" fmla="*/ 0 h 971279"/>
                <a:gd name="connsiteX2" fmla="*/ 7478545 w 7478545"/>
                <a:gd name="connsiteY2" fmla="*/ 485640 h 971279"/>
                <a:gd name="connsiteX3" fmla="*/ 6992906 w 7478545"/>
                <a:gd name="connsiteY3" fmla="*/ 971279 h 971279"/>
                <a:gd name="connsiteX4" fmla="*/ 0 w 7478545"/>
                <a:gd name="connsiteY4" fmla="*/ 971279 h 971279"/>
                <a:gd name="connsiteX5" fmla="*/ 0 w 7478545"/>
                <a:gd name="connsiteY5" fmla="*/ 0 h 9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545" h="971279">
                  <a:moveTo>
                    <a:pt x="7478545" y="971278"/>
                  </a:moveTo>
                  <a:lnTo>
                    <a:pt x="485639" y="971278"/>
                  </a:lnTo>
                  <a:lnTo>
                    <a:pt x="0" y="485639"/>
                  </a:lnTo>
                  <a:lnTo>
                    <a:pt x="485639" y="1"/>
                  </a:lnTo>
                  <a:lnTo>
                    <a:pt x="7478545" y="1"/>
                  </a:lnTo>
                  <a:lnTo>
                    <a:pt x="7478545" y="971278"/>
                  </a:lnTo>
                  <a:close/>
                </a:path>
              </a:pathLst>
            </a:custGeom>
          </p:spPr>
          <p:style>
            <a:lnRef idx="2">
              <a:schemeClr val="lt1">
                <a:hueOff val="0"/>
                <a:satOff val="0"/>
                <a:lumOff val="0"/>
                <a:alphaOff val="0"/>
              </a:schemeClr>
            </a:lnRef>
            <a:fillRef idx="1">
              <a:schemeClr val="accent5">
                <a:hueOff val="-14880244"/>
                <a:satOff val="13695"/>
                <a:lumOff val="-4314"/>
                <a:alphaOff val="0"/>
              </a:schemeClr>
            </a:fillRef>
            <a:effectRef idx="0">
              <a:schemeClr val="accent5">
                <a:hueOff val="-14880244"/>
                <a:satOff val="13695"/>
                <a:lumOff val="-4314"/>
                <a:alphaOff val="0"/>
              </a:schemeClr>
            </a:effectRef>
            <a:fontRef idx="minor">
              <a:schemeClr val="lt1"/>
            </a:fontRef>
          </p:style>
          <p:txBody>
            <a:bodyPr spcFirstLastPara="0" vert="horz" wrap="square" lIns="671127" tIns="163831" rIns="305816"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Choosing an Insurance Plan</a:t>
              </a:r>
            </a:p>
          </p:txBody>
        </p:sp>
        <p:sp>
          <p:nvSpPr>
            <p:cNvPr id="14" name="Oval 13">
              <a:extLst>
                <a:ext uri="{FF2B5EF4-FFF2-40B4-BE49-F238E27FC236}">
                  <a16:creationId xmlns:a16="http://schemas.microsoft.com/office/drawing/2014/main" id="{C7FDE3F0-BE23-C17C-F16D-06F6FFB42181}"/>
                </a:ext>
              </a:extLst>
            </p:cNvPr>
            <p:cNvSpPr/>
            <p:nvPr/>
          </p:nvSpPr>
          <p:spPr>
            <a:xfrm>
              <a:off x="1963283" y="5290661"/>
              <a:ext cx="971279" cy="971279"/>
            </a:xfrm>
            <a:prstGeom prst="ellipse">
              <a:avLst/>
            </a:prstGeom>
          </p:spPr>
          <p:style>
            <a:lnRef idx="2">
              <a:schemeClr val="accent6"/>
            </a:lnRef>
            <a:fillRef idx="1">
              <a:schemeClr val="lt1"/>
            </a:fillRef>
            <a:effectRef idx="0">
              <a:schemeClr val="accent6"/>
            </a:effectRef>
            <a:fontRef idx="minor">
              <a:schemeClr val="dk1"/>
            </a:fontRef>
          </p:style>
          <p:txBody>
            <a:bodyPr/>
            <a:lstStyle/>
            <a:p>
              <a:endParaRPr lang="en-US"/>
            </a:p>
          </p:txBody>
        </p:sp>
        <p:pic>
          <p:nvPicPr>
            <p:cNvPr id="18" name="Picture 17" descr="A person holding a heart and a clipboard">
              <a:extLst>
                <a:ext uri="{FF2B5EF4-FFF2-40B4-BE49-F238E27FC236}">
                  <a16:creationId xmlns:a16="http://schemas.microsoft.com/office/drawing/2014/main" id="{FB2230B3-6350-8116-708D-452E3253E927}"/>
                </a:ext>
              </a:extLst>
            </p:cNvPr>
            <p:cNvPicPr>
              <a:picLocks noChangeAspect="1"/>
            </p:cNvPicPr>
            <p:nvPr/>
          </p:nvPicPr>
          <p:blipFill>
            <a:blip r:embed="rId7">
              <a:clrChange>
                <a:clrFrom>
                  <a:srgbClr val="FDFFF9"/>
                </a:clrFrom>
                <a:clrTo>
                  <a:srgbClr val="FDFFF9">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6623" r="8552" b="24237"/>
            <a:stretch/>
          </p:blipFill>
          <p:spPr>
            <a:xfrm>
              <a:off x="2073689" y="5350981"/>
              <a:ext cx="790565" cy="800472"/>
            </a:xfrm>
            <a:prstGeom prst="rect">
              <a:avLst/>
            </a:prstGeom>
          </p:spPr>
        </p:pic>
      </p:grpSp>
      <p:grpSp>
        <p:nvGrpSpPr>
          <p:cNvPr id="25" name="Group 24">
            <a:extLst>
              <a:ext uri="{FF2B5EF4-FFF2-40B4-BE49-F238E27FC236}">
                <a16:creationId xmlns:a16="http://schemas.microsoft.com/office/drawing/2014/main" id="{B130CEAD-1AE5-E219-AD16-021A5E1547C3}"/>
              </a:ext>
            </a:extLst>
          </p:cNvPr>
          <p:cNvGrpSpPr/>
          <p:nvPr/>
        </p:nvGrpSpPr>
        <p:grpSpPr>
          <a:xfrm>
            <a:off x="1963283" y="4029446"/>
            <a:ext cx="7964185" cy="971281"/>
            <a:chOff x="1963283" y="4029446"/>
            <a:chExt cx="7964185" cy="971281"/>
          </a:xfrm>
        </p:grpSpPr>
        <p:sp>
          <p:nvSpPr>
            <p:cNvPr id="11" name="Freeform: Shape 10">
              <a:extLst>
                <a:ext uri="{FF2B5EF4-FFF2-40B4-BE49-F238E27FC236}">
                  <a16:creationId xmlns:a16="http://schemas.microsoft.com/office/drawing/2014/main" id="{6CB90764-F086-2C96-1817-D7103B7C8951}"/>
                </a:ext>
              </a:extLst>
            </p:cNvPr>
            <p:cNvSpPr/>
            <p:nvPr/>
          </p:nvSpPr>
          <p:spPr>
            <a:xfrm>
              <a:off x="2448923" y="4029446"/>
              <a:ext cx="7478545" cy="971281"/>
            </a:xfrm>
            <a:custGeom>
              <a:avLst/>
              <a:gdLst>
                <a:gd name="connsiteX0" fmla="*/ 0 w 7478545"/>
                <a:gd name="connsiteY0" fmla="*/ 0 h 971279"/>
                <a:gd name="connsiteX1" fmla="*/ 6992906 w 7478545"/>
                <a:gd name="connsiteY1" fmla="*/ 0 h 971279"/>
                <a:gd name="connsiteX2" fmla="*/ 7478545 w 7478545"/>
                <a:gd name="connsiteY2" fmla="*/ 485640 h 971279"/>
                <a:gd name="connsiteX3" fmla="*/ 6992906 w 7478545"/>
                <a:gd name="connsiteY3" fmla="*/ 971279 h 971279"/>
                <a:gd name="connsiteX4" fmla="*/ 0 w 7478545"/>
                <a:gd name="connsiteY4" fmla="*/ 971279 h 971279"/>
                <a:gd name="connsiteX5" fmla="*/ 0 w 7478545"/>
                <a:gd name="connsiteY5" fmla="*/ 0 h 9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545" h="971279">
                  <a:moveTo>
                    <a:pt x="7478545" y="971278"/>
                  </a:moveTo>
                  <a:lnTo>
                    <a:pt x="485639" y="971278"/>
                  </a:lnTo>
                  <a:lnTo>
                    <a:pt x="0" y="485639"/>
                  </a:lnTo>
                  <a:lnTo>
                    <a:pt x="485639" y="1"/>
                  </a:lnTo>
                  <a:lnTo>
                    <a:pt x="7478545" y="1"/>
                  </a:lnTo>
                  <a:lnTo>
                    <a:pt x="7478545" y="971278"/>
                  </a:lnTo>
                  <a:close/>
                </a:path>
              </a:pathLst>
            </a:custGeom>
          </p:spPr>
          <p:style>
            <a:lnRef idx="2">
              <a:schemeClr val="lt1">
                <a:hueOff val="0"/>
                <a:satOff val="0"/>
                <a:lumOff val="0"/>
                <a:alphaOff val="0"/>
              </a:schemeClr>
            </a:lnRef>
            <a:fillRef idx="1">
              <a:schemeClr val="accent5">
                <a:hueOff val="-9920163"/>
                <a:satOff val="9130"/>
                <a:lumOff val="-2876"/>
                <a:alphaOff val="0"/>
              </a:schemeClr>
            </a:fillRef>
            <a:effectRef idx="0">
              <a:schemeClr val="accent5">
                <a:hueOff val="-9920163"/>
                <a:satOff val="9130"/>
                <a:lumOff val="-2876"/>
                <a:alphaOff val="0"/>
              </a:schemeClr>
            </a:effectRef>
            <a:fontRef idx="minor">
              <a:schemeClr val="lt1"/>
            </a:fontRef>
          </p:style>
          <p:txBody>
            <a:bodyPr spcFirstLastPara="0" vert="horz" wrap="square" lIns="671127" tIns="163831" rIns="305816" bIns="163831" numCol="1" spcCol="1270" anchor="ctr" anchorCtr="0">
              <a:noAutofit/>
            </a:bodyPr>
            <a:lstStyle/>
            <a:p>
              <a:pPr marL="0" lvl="0" indent="0" algn="ctr" defTabSz="1911350">
                <a:lnSpc>
                  <a:spcPct val="90000"/>
                </a:lnSpc>
                <a:spcBef>
                  <a:spcPct val="0"/>
                </a:spcBef>
                <a:spcAft>
                  <a:spcPct val="35000"/>
                </a:spcAft>
                <a:buNone/>
              </a:pPr>
              <a:r>
                <a:rPr lang="en-US" sz="4300" kern="1200" dirty="0"/>
                <a:t>New Jersey Marketplace</a:t>
              </a:r>
            </a:p>
          </p:txBody>
        </p:sp>
        <p:sp>
          <p:nvSpPr>
            <p:cNvPr id="12" name="Oval 11">
              <a:extLst>
                <a:ext uri="{FF2B5EF4-FFF2-40B4-BE49-F238E27FC236}">
                  <a16:creationId xmlns:a16="http://schemas.microsoft.com/office/drawing/2014/main" id="{2D831B4E-DE49-377B-A386-19B479F191D6}"/>
                </a:ext>
              </a:extLst>
            </p:cNvPr>
            <p:cNvSpPr/>
            <p:nvPr/>
          </p:nvSpPr>
          <p:spPr>
            <a:xfrm>
              <a:off x="1963283" y="4029447"/>
              <a:ext cx="971279" cy="971279"/>
            </a:xfrm>
            <a:prstGeom prst="ellipse">
              <a:avLst/>
            </a:prstGeom>
            <a:solidFill>
              <a:schemeClr val="bg1"/>
            </a:solidFill>
            <a:ln>
              <a:solidFill>
                <a:srgbClr val="92D050"/>
              </a:solidFill>
            </a:ln>
          </p:spPr>
          <p:style>
            <a:lnRef idx="2">
              <a:schemeClr val="lt1">
                <a:hueOff val="0"/>
                <a:satOff val="0"/>
                <a:lumOff val="0"/>
                <a:alphaOff val="0"/>
              </a:schemeClr>
            </a:lnRef>
            <a:fillRef idx="1">
              <a:scrgbClr r="0" g="0" b="0"/>
            </a:fillRef>
            <a:effectRef idx="0">
              <a:schemeClr val="accent5">
                <a:tint val="50000"/>
                <a:hueOff val="-9828318"/>
                <a:satOff val="1105"/>
                <a:lumOff val="-387"/>
                <a:alphaOff val="0"/>
              </a:schemeClr>
            </a:effectRef>
            <a:fontRef idx="minor">
              <a:schemeClr val="lt1">
                <a:hueOff val="0"/>
                <a:satOff val="0"/>
                <a:lumOff val="0"/>
                <a:alphaOff val="0"/>
              </a:schemeClr>
            </a:fontRef>
          </p:style>
          <p:txBody>
            <a:bodyPr/>
            <a:lstStyle/>
            <a:p>
              <a:endParaRPr lang="en-US"/>
            </a:p>
          </p:txBody>
        </p:sp>
        <p:pic>
          <p:nvPicPr>
            <p:cNvPr id="20" name="Picture 19" descr="A logo with a map and text&#10;&#10;Description automatically generated">
              <a:extLst>
                <a:ext uri="{FF2B5EF4-FFF2-40B4-BE49-F238E27FC236}">
                  <a16:creationId xmlns:a16="http://schemas.microsoft.com/office/drawing/2014/main" id="{E5669D93-AF31-B28B-1F7D-F0FF32ECDF4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10816"/>
            <a:stretch/>
          </p:blipFill>
          <p:spPr>
            <a:xfrm>
              <a:off x="2119021" y="4208348"/>
              <a:ext cx="697607" cy="622154"/>
            </a:xfrm>
            <a:prstGeom prst="rect">
              <a:avLst/>
            </a:prstGeom>
          </p:spPr>
        </p:pic>
      </p:grpSp>
      <p:grpSp>
        <p:nvGrpSpPr>
          <p:cNvPr id="24" name="Group 23">
            <a:extLst>
              <a:ext uri="{FF2B5EF4-FFF2-40B4-BE49-F238E27FC236}">
                <a16:creationId xmlns:a16="http://schemas.microsoft.com/office/drawing/2014/main" id="{0D1BE5AD-FFCA-459D-B7B8-1F6D771B1C3B}"/>
              </a:ext>
            </a:extLst>
          </p:cNvPr>
          <p:cNvGrpSpPr/>
          <p:nvPr/>
        </p:nvGrpSpPr>
        <p:grpSpPr>
          <a:xfrm>
            <a:off x="1963283" y="2768232"/>
            <a:ext cx="7964185" cy="971281"/>
            <a:chOff x="1963283" y="2768232"/>
            <a:chExt cx="7964185" cy="971281"/>
          </a:xfrm>
        </p:grpSpPr>
        <p:sp>
          <p:nvSpPr>
            <p:cNvPr id="9" name="Freeform: Shape 8">
              <a:extLst>
                <a:ext uri="{FF2B5EF4-FFF2-40B4-BE49-F238E27FC236}">
                  <a16:creationId xmlns:a16="http://schemas.microsoft.com/office/drawing/2014/main" id="{236D3276-82DC-84DD-87A9-F282D91D3E16}"/>
                </a:ext>
              </a:extLst>
            </p:cNvPr>
            <p:cNvSpPr/>
            <p:nvPr/>
          </p:nvSpPr>
          <p:spPr>
            <a:xfrm>
              <a:off x="2448923" y="2768232"/>
              <a:ext cx="7478545" cy="971281"/>
            </a:xfrm>
            <a:custGeom>
              <a:avLst/>
              <a:gdLst>
                <a:gd name="connsiteX0" fmla="*/ 0 w 7478545"/>
                <a:gd name="connsiteY0" fmla="*/ 0 h 971279"/>
                <a:gd name="connsiteX1" fmla="*/ 6992906 w 7478545"/>
                <a:gd name="connsiteY1" fmla="*/ 0 h 971279"/>
                <a:gd name="connsiteX2" fmla="*/ 7478545 w 7478545"/>
                <a:gd name="connsiteY2" fmla="*/ 485640 h 971279"/>
                <a:gd name="connsiteX3" fmla="*/ 6992906 w 7478545"/>
                <a:gd name="connsiteY3" fmla="*/ 971279 h 971279"/>
                <a:gd name="connsiteX4" fmla="*/ 0 w 7478545"/>
                <a:gd name="connsiteY4" fmla="*/ 971279 h 971279"/>
                <a:gd name="connsiteX5" fmla="*/ 0 w 7478545"/>
                <a:gd name="connsiteY5" fmla="*/ 0 h 9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545" h="971279">
                  <a:moveTo>
                    <a:pt x="7478545" y="971278"/>
                  </a:moveTo>
                  <a:lnTo>
                    <a:pt x="485639" y="971278"/>
                  </a:lnTo>
                  <a:lnTo>
                    <a:pt x="0" y="485639"/>
                  </a:lnTo>
                  <a:lnTo>
                    <a:pt x="485639" y="1"/>
                  </a:lnTo>
                  <a:lnTo>
                    <a:pt x="7478545" y="1"/>
                  </a:lnTo>
                  <a:lnTo>
                    <a:pt x="7478545" y="971278"/>
                  </a:lnTo>
                  <a:close/>
                </a:path>
              </a:pathLst>
            </a:custGeom>
          </p:spPr>
          <p:style>
            <a:lnRef idx="2">
              <a:schemeClr val="lt1">
                <a:hueOff val="0"/>
                <a:satOff val="0"/>
                <a:lumOff val="0"/>
                <a:alphaOff val="0"/>
              </a:schemeClr>
            </a:lnRef>
            <a:fillRef idx="1">
              <a:schemeClr val="accent5">
                <a:hueOff val="-4960081"/>
                <a:satOff val="4565"/>
                <a:lumOff val="-1438"/>
                <a:alphaOff val="0"/>
              </a:schemeClr>
            </a:fillRef>
            <a:effectRef idx="0">
              <a:schemeClr val="accent5">
                <a:hueOff val="-4960081"/>
                <a:satOff val="4565"/>
                <a:lumOff val="-1438"/>
                <a:alphaOff val="0"/>
              </a:schemeClr>
            </a:effectRef>
            <a:fontRef idx="minor">
              <a:schemeClr val="lt1"/>
            </a:fontRef>
          </p:style>
          <p:txBody>
            <a:bodyPr spcFirstLastPara="0" vert="horz" wrap="square" lIns="671127" tIns="163831" rIns="305816" bIns="163831" numCol="1" spcCol="1270" anchor="ctr" anchorCtr="0">
              <a:noAutofit/>
            </a:bodyPr>
            <a:lstStyle/>
            <a:p>
              <a:pPr marL="0" lvl="0" indent="0" algn="ctr" defTabSz="1911350">
                <a:lnSpc>
                  <a:spcPct val="90000"/>
                </a:lnSpc>
                <a:spcBef>
                  <a:spcPct val="0"/>
                </a:spcBef>
                <a:spcAft>
                  <a:spcPct val="35000"/>
                </a:spcAft>
                <a:buNone/>
              </a:pPr>
              <a:r>
                <a:rPr lang="en-US" sz="4300" kern="1200" dirty="0"/>
                <a:t>Open Enrollment</a:t>
              </a:r>
            </a:p>
          </p:txBody>
        </p:sp>
        <p:sp>
          <p:nvSpPr>
            <p:cNvPr id="10" name="Oval 9">
              <a:extLst>
                <a:ext uri="{FF2B5EF4-FFF2-40B4-BE49-F238E27FC236}">
                  <a16:creationId xmlns:a16="http://schemas.microsoft.com/office/drawing/2014/main" id="{EDB26145-3260-C13F-6C47-B66917F5D34C}"/>
                </a:ext>
              </a:extLst>
            </p:cNvPr>
            <p:cNvSpPr/>
            <p:nvPr/>
          </p:nvSpPr>
          <p:spPr>
            <a:xfrm>
              <a:off x="1963283" y="2768233"/>
              <a:ext cx="971279" cy="971279"/>
            </a:xfrm>
            <a:prstGeom prst="ellipse">
              <a:avLst/>
            </a:prstGeom>
          </p:spPr>
          <p:style>
            <a:lnRef idx="2">
              <a:schemeClr val="accent1"/>
            </a:lnRef>
            <a:fillRef idx="1">
              <a:schemeClr val="lt1"/>
            </a:fillRef>
            <a:effectRef idx="0">
              <a:schemeClr val="accent1"/>
            </a:effectRef>
            <a:fontRef idx="minor">
              <a:schemeClr val="dk1"/>
            </a:fontRef>
          </p:style>
          <p:txBody>
            <a:bodyPr/>
            <a:lstStyle/>
            <a:p>
              <a:endParaRPr lang="en-US"/>
            </a:p>
          </p:txBody>
        </p:sp>
        <p:pic>
          <p:nvPicPr>
            <p:cNvPr id="22" name="Picture 21" descr="A calendar and clock icon&#10;&#10;Description automatically generated">
              <a:extLst>
                <a:ext uri="{FF2B5EF4-FFF2-40B4-BE49-F238E27FC236}">
                  <a16:creationId xmlns:a16="http://schemas.microsoft.com/office/drawing/2014/main" id="{D2DBBD0A-C495-DA32-392E-9017B4709DF3}"/>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23676" t="22328" r="22517" b="15148"/>
            <a:stretch/>
          </p:blipFill>
          <p:spPr>
            <a:xfrm>
              <a:off x="2105785" y="2961692"/>
              <a:ext cx="670030" cy="584360"/>
            </a:xfrm>
            <a:prstGeom prst="rect">
              <a:avLst/>
            </a:prstGeom>
          </p:spPr>
        </p:pic>
      </p:grpSp>
    </p:spTree>
    <p:extLst>
      <p:ext uri="{BB962C8B-B14F-4D97-AF65-F5344CB8AC3E}">
        <p14:creationId xmlns:p14="http://schemas.microsoft.com/office/powerpoint/2010/main" val="2835400839"/>
      </p:ext>
    </p:extLst>
  </p:cSld>
  <p:clrMapOvr>
    <a:masterClrMapping/>
  </p:clrMapOvr>
  <p:transition spd="slow" advTm="2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 presetClass="entr" presetSubtype="4" fill="hold" nodeType="withEffect">
                                  <p:stCondLst>
                                    <p:cond delay="1000"/>
                                  </p:stCondLst>
                                  <p:childTnLst>
                                    <p:set>
                                      <p:cBhvr>
                                        <p:cTn id="8" dur="1" fill="hold">
                                          <p:stCondLst>
                                            <p:cond delay="0"/>
                                          </p:stCondLst>
                                        </p:cTn>
                                        <p:tgtEl>
                                          <p:spTgt spid="23"/>
                                        </p:tgtEl>
                                        <p:attrNameLst>
                                          <p:attrName>style.visibility</p:attrName>
                                        </p:attrNameLst>
                                      </p:cBhvr>
                                      <p:to>
                                        <p:strVal val="visible"/>
                                      </p:to>
                                    </p:set>
                                    <p:anim calcmode="lin" valueType="num">
                                      <p:cBhvr additive="base">
                                        <p:cTn id="9" dur="500" fill="hold"/>
                                        <p:tgtEl>
                                          <p:spTgt spid="23"/>
                                        </p:tgtEl>
                                        <p:attrNameLst>
                                          <p:attrName>ppt_x</p:attrName>
                                        </p:attrNameLst>
                                      </p:cBhvr>
                                      <p:tavLst>
                                        <p:tav tm="0">
                                          <p:val>
                                            <p:strVal val="#ppt_x"/>
                                          </p:val>
                                        </p:tav>
                                        <p:tav tm="100000">
                                          <p:val>
                                            <p:strVal val="#ppt_x"/>
                                          </p:val>
                                        </p:tav>
                                      </p:tavLst>
                                    </p:anim>
                                    <p:anim calcmode="lin" valueType="num">
                                      <p:cBhvr additive="base">
                                        <p:cTn id="10" dur="500" fill="hold"/>
                                        <p:tgtEl>
                                          <p:spTgt spid="23"/>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10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70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68631-5635-0FD8-B4F4-E37336EA0007}"/>
              </a:ext>
            </a:extLst>
          </p:cNvPr>
          <p:cNvSpPr>
            <a:spLocks noGrp="1"/>
          </p:cNvSpPr>
          <p:nvPr>
            <p:ph type="title"/>
          </p:nvPr>
        </p:nvSpPr>
        <p:spPr/>
        <p:txBody>
          <a:bodyPr>
            <a:normAutofit/>
          </a:bodyPr>
          <a:lstStyle/>
          <a:p>
            <a:r>
              <a:rPr lang="en-US" dirty="0"/>
              <a:t>Pre-Existing Conditions</a:t>
            </a:r>
          </a:p>
        </p:txBody>
      </p:sp>
      <p:sp>
        <p:nvSpPr>
          <p:cNvPr id="3" name="Slide Number Placeholder 2">
            <a:extLst>
              <a:ext uri="{FF2B5EF4-FFF2-40B4-BE49-F238E27FC236}">
                <a16:creationId xmlns:a16="http://schemas.microsoft.com/office/drawing/2014/main" id="{1EB7AECC-8B89-B5E3-056A-5453DF2774E0}"/>
              </a:ext>
            </a:extLst>
          </p:cNvPr>
          <p:cNvSpPr>
            <a:spLocks noGrp="1"/>
          </p:cNvSpPr>
          <p:nvPr>
            <p:ph type="sldNum" sz="quarter" idx="4"/>
          </p:nvPr>
        </p:nvSpPr>
        <p:spPr/>
        <p:txBody>
          <a:bodyPr/>
          <a:lstStyle/>
          <a:p>
            <a:fld id="{8E3841BA-CA90-4039-8277-58D1680CD8C8}" type="slidenum">
              <a:rPr lang="en-US" smtClean="0"/>
              <a:t>20</a:t>
            </a:fld>
            <a:endParaRPr lang="en-US"/>
          </a:p>
        </p:txBody>
      </p:sp>
      <p:sp>
        <p:nvSpPr>
          <p:cNvPr id="7" name="TextBox 6">
            <a:extLst>
              <a:ext uri="{FF2B5EF4-FFF2-40B4-BE49-F238E27FC236}">
                <a16:creationId xmlns:a16="http://schemas.microsoft.com/office/drawing/2014/main" id="{881FECD8-487D-0483-A938-F6C3CC1C4C25}"/>
              </a:ext>
            </a:extLst>
          </p:cNvPr>
          <p:cNvSpPr txBox="1"/>
          <p:nvPr/>
        </p:nvSpPr>
        <p:spPr>
          <a:xfrm>
            <a:off x="213946" y="1024136"/>
            <a:ext cx="11764108" cy="2308324"/>
          </a:xfrm>
          <a:prstGeom prst="rect">
            <a:avLst/>
          </a:prstGeom>
          <a:noFill/>
        </p:spPr>
        <p:txBody>
          <a:bodyPr wrap="square">
            <a:spAutoFit/>
          </a:bodyPr>
          <a:lstStyle/>
          <a:p>
            <a:pPr marL="0" indent="0" algn="ctr">
              <a:buNone/>
            </a:pPr>
            <a:r>
              <a:rPr lang="en-US" sz="4800" b="1" dirty="0">
                <a:solidFill>
                  <a:schemeClr val="tx2"/>
                </a:solidFill>
              </a:rPr>
              <a:t>Past illnesses, injuries or conditions</a:t>
            </a:r>
          </a:p>
          <a:p>
            <a:pPr marL="0" indent="0" algn="ctr">
              <a:buNone/>
            </a:pPr>
            <a:r>
              <a:rPr lang="en-US" sz="4800" dirty="0">
                <a:solidFill>
                  <a:schemeClr val="tx2"/>
                </a:solidFill>
              </a:rPr>
              <a:t>will not affect your ability to get coverage or what you pay for your monthly premium.</a:t>
            </a:r>
          </a:p>
        </p:txBody>
      </p:sp>
      <p:pic>
        <p:nvPicPr>
          <p:cNvPr id="8" name="Picture 7">
            <a:extLst>
              <a:ext uri="{FF2B5EF4-FFF2-40B4-BE49-F238E27FC236}">
                <a16:creationId xmlns:a16="http://schemas.microsoft.com/office/drawing/2014/main" id="{D8748802-9D03-F2B5-CCE8-6FD56EA76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983" y="3613059"/>
            <a:ext cx="4378034" cy="2807092"/>
          </a:xfrm>
          <a:prstGeom prst="rect">
            <a:avLst/>
          </a:prstGeom>
          <a:ln>
            <a:noFill/>
          </a:ln>
          <a:effectLst>
            <a:softEdge rad="112500"/>
          </a:effectLst>
        </p:spPr>
      </p:pic>
      <p:pic>
        <p:nvPicPr>
          <p:cNvPr id="9" name="Audio 8">
            <a:hlinkClick r:id="" action="ppaction://media"/>
            <a:extLst>
              <a:ext uri="{FF2B5EF4-FFF2-40B4-BE49-F238E27FC236}">
                <a16:creationId xmlns:a16="http://schemas.microsoft.com/office/drawing/2014/main" id="{BEDD8B3C-0B1F-4AFF-A4D1-C47BA57A95EE}"/>
              </a:ext>
            </a:extLst>
          </p:cNvPr>
          <p:cNvPicPr>
            <a:picLocks noChangeAspect="1"/>
          </p:cNvPicPr>
          <p:nvPr>
            <a:audioFile r:link="rId1"/>
            <p:extLst>
              <p:ext uri="{DAA4B4D4-6D71-4841-9C94-3DE7FCFB9230}">
                <p14:media xmlns:p14="http://schemas.microsoft.com/office/powerpoint/2010/main" r:embed="rId2">
                  <p14:trim st="714" end="880.3854"/>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391563"/>
      </p:ext>
    </p:extLst>
  </p:cSld>
  <p:clrMapOvr>
    <a:masterClrMapping/>
  </p:clrMapOvr>
  <p:transition spd="slow" advTm="1594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1553-F36C-6172-6EA4-AB6D74AE30A8}"/>
              </a:ext>
            </a:extLst>
          </p:cNvPr>
          <p:cNvSpPr>
            <a:spLocks noGrp="1"/>
          </p:cNvSpPr>
          <p:nvPr>
            <p:ph type="title"/>
          </p:nvPr>
        </p:nvSpPr>
        <p:spPr/>
        <p:txBody>
          <a:bodyPr>
            <a:normAutofit/>
          </a:bodyPr>
          <a:lstStyle/>
          <a:p>
            <a:r>
              <a:rPr lang="en-US" dirty="0"/>
              <a:t>Premiums vs Cost Sharing Charges</a:t>
            </a:r>
          </a:p>
        </p:txBody>
      </p:sp>
      <p:sp>
        <p:nvSpPr>
          <p:cNvPr id="3" name="Slide Number Placeholder 2">
            <a:extLst>
              <a:ext uri="{FF2B5EF4-FFF2-40B4-BE49-F238E27FC236}">
                <a16:creationId xmlns:a16="http://schemas.microsoft.com/office/drawing/2014/main" id="{BE65ADD2-D3AA-436C-5209-CDC978496D52}"/>
              </a:ext>
            </a:extLst>
          </p:cNvPr>
          <p:cNvSpPr>
            <a:spLocks noGrp="1"/>
          </p:cNvSpPr>
          <p:nvPr>
            <p:ph type="sldNum" sz="quarter" idx="4"/>
          </p:nvPr>
        </p:nvSpPr>
        <p:spPr/>
        <p:txBody>
          <a:bodyPr/>
          <a:lstStyle/>
          <a:p>
            <a:fld id="{8E3841BA-CA90-4039-8277-58D1680CD8C8}" type="slidenum">
              <a:rPr lang="en-US" smtClean="0"/>
              <a:t>21</a:t>
            </a:fld>
            <a:endParaRPr lang="en-US"/>
          </a:p>
        </p:txBody>
      </p:sp>
      <p:graphicFrame>
        <p:nvGraphicFramePr>
          <p:cNvPr id="7" name="Table 6">
            <a:extLst>
              <a:ext uri="{FF2B5EF4-FFF2-40B4-BE49-F238E27FC236}">
                <a16:creationId xmlns:a16="http://schemas.microsoft.com/office/drawing/2014/main" id="{C9B0FF27-7998-9EA9-A04F-DC38649AB99D}"/>
              </a:ext>
            </a:extLst>
          </p:cNvPr>
          <p:cNvGraphicFramePr>
            <a:graphicFrameLocks noGrp="1"/>
          </p:cNvGraphicFramePr>
          <p:nvPr>
            <p:extLst>
              <p:ext uri="{D42A27DB-BD31-4B8C-83A1-F6EECF244321}">
                <p14:modId xmlns:p14="http://schemas.microsoft.com/office/powerpoint/2010/main" val="2056055095"/>
              </p:ext>
            </p:extLst>
          </p:nvPr>
        </p:nvGraphicFramePr>
        <p:xfrm>
          <a:off x="1831083" y="1525653"/>
          <a:ext cx="3785421" cy="4894498"/>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3368861">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548640">
                <a:tc>
                  <a:txBody>
                    <a:bodyPr/>
                    <a:lstStyle/>
                    <a:p>
                      <a:endParaRPr lang="en-US" dirty="0">
                        <a:latin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b="0" dirty="0">
                          <a:solidFill>
                            <a:schemeClr val="tx1"/>
                          </a:solidFill>
                          <a:latin typeface="Franklin Gothic Medium" panose="020B0603020102020204" pitchFamily="34" charset="0"/>
                        </a:rPr>
                        <a:t>Premiums</a:t>
                      </a:r>
                    </a:p>
                  </a:txBody>
                  <a:tcPr anchor="ctr">
                    <a:lnL w="12700" cmpd="sng">
                      <a:noFill/>
                    </a:lnL>
                    <a:lnR w="12700" cmpd="sng">
                      <a:noFill/>
                    </a:lnR>
                    <a:lnT w="1270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45858">
                <a:tc gridSpan="3">
                  <a:txBody>
                    <a:bodyPr/>
                    <a:lstStyle/>
                    <a:p>
                      <a:pPr algn="ctr"/>
                      <a:r>
                        <a:rPr lang="en-US" baseline="0" dirty="0">
                          <a:solidFill>
                            <a:schemeClr val="tx1"/>
                          </a:solidFill>
                          <a:latin typeface="Calibri" panose="020F0502020204030204" pitchFamily="34" charset="0"/>
                        </a:rPr>
                        <a:t>The monthly cost a person </a:t>
                      </a:r>
                    </a:p>
                    <a:p>
                      <a:pPr algn="ctr"/>
                      <a:r>
                        <a:rPr lang="en-US" baseline="0" dirty="0">
                          <a:solidFill>
                            <a:schemeClr val="tx1"/>
                          </a:solidFill>
                          <a:latin typeface="Calibri" panose="020F0502020204030204" pitchFamily="34" charset="0"/>
                        </a:rPr>
                        <a:t>pays for a health plan</a:t>
                      </a:r>
                      <a:endParaRPr lang="en-US" dirty="0">
                        <a:solidFill>
                          <a:schemeClr val="tx1"/>
                        </a:solidFill>
                        <a:latin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C61A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28575" cap="flat" cmpd="sng" algn="ctr">
                      <a:solidFill>
                        <a:srgbClr val="17547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mpd="sng">
                      <a:noFill/>
                    </a:lnL>
                    <a:lnR w="28575" cap="flat" cmpd="sng" algn="ctr">
                      <a:solidFill>
                        <a:srgbClr val="175475"/>
                      </a:solidFill>
                      <a:prstDash val="solid"/>
                      <a:round/>
                      <a:headEnd type="none" w="med" len="med"/>
                      <a:tailEnd type="none" w="med" len="med"/>
                    </a:lnR>
                    <a:lnT w="38100" cmpd="sng">
                      <a:noFill/>
                    </a:lnT>
                    <a:lnB w="28575" cap="flat" cmpd="sng" algn="ctr">
                      <a:solidFill>
                        <a:srgbClr val="17547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5D653AAE-1B89-B4D6-4393-014A56261838}"/>
              </a:ext>
            </a:extLst>
          </p:cNvPr>
          <p:cNvGraphicFramePr>
            <a:graphicFrameLocks noGrp="1"/>
          </p:cNvGraphicFramePr>
          <p:nvPr/>
        </p:nvGraphicFramePr>
        <p:xfrm>
          <a:off x="6252132" y="1525653"/>
          <a:ext cx="3785421" cy="4892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3368861">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548640">
                <a:tc>
                  <a:txBody>
                    <a:bodyPr/>
                    <a:lstStyle/>
                    <a:p>
                      <a:endParaRPr lang="en-US"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b="0" dirty="0">
                          <a:solidFill>
                            <a:schemeClr val="tx1"/>
                          </a:solidFill>
                          <a:latin typeface="Franklin Gothic Medium" panose="020B0603020102020204" pitchFamily="34" charset="0"/>
                        </a:rPr>
                        <a:t>Cost-Sharing Charges</a:t>
                      </a:r>
                    </a:p>
                  </a:txBody>
                  <a:tcPr anchor="ctr">
                    <a:lnL w="12700" cmpd="sng">
                      <a:noFill/>
                    </a:lnL>
                    <a:lnR w="12700" cmpd="sng">
                      <a:noFill/>
                    </a:lnR>
                    <a:lnT w="1270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43400">
                <a:tc gridSpan="3">
                  <a:txBody>
                    <a:bodyPr/>
                    <a:lstStyle/>
                    <a:p>
                      <a:pPr algn="ctr"/>
                      <a:r>
                        <a:rPr lang="en-US" dirty="0">
                          <a:solidFill>
                            <a:schemeClr val="tx1"/>
                          </a:solidFill>
                          <a:latin typeface="Calibri" panose="020F0502020204030204" pitchFamily="34" charset="0"/>
                        </a:rPr>
                        <a:t>The charges a person pays as he or she uses benefits covered by a health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C61A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28575" cap="flat" cmpd="sng" algn="ctr">
                      <a:solidFill>
                        <a:srgbClr val="17547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mpd="sng">
                      <a:noFill/>
                    </a:lnL>
                    <a:lnR w="28575" cap="flat" cmpd="sng" algn="ctr">
                      <a:solidFill>
                        <a:srgbClr val="175475"/>
                      </a:solidFill>
                      <a:prstDash val="solid"/>
                      <a:round/>
                      <a:headEnd type="none" w="med" len="med"/>
                      <a:tailEnd type="none" w="med" len="med"/>
                    </a:lnR>
                    <a:lnT w="38100" cmpd="sng">
                      <a:noFill/>
                    </a:lnT>
                    <a:lnB w="28575" cap="flat" cmpd="sng" algn="ctr">
                      <a:solidFill>
                        <a:srgbClr val="17547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9" name="Oval 8">
            <a:extLst>
              <a:ext uri="{FF2B5EF4-FFF2-40B4-BE49-F238E27FC236}">
                <a16:creationId xmlns:a16="http://schemas.microsoft.com/office/drawing/2014/main" id="{579EC26A-781E-034B-2BB2-D0347415F52F}"/>
              </a:ext>
            </a:extLst>
          </p:cNvPr>
          <p:cNvSpPr/>
          <p:nvPr/>
        </p:nvSpPr>
        <p:spPr>
          <a:xfrm>
            <a:off x="5644407" y="1770311"/>
            <a:ext cx="585022" cy="585022"/>
          </a:xfrm>
          <a:prstGeom prst="ellipse">
            <a:avLst/>
          </a:prstGeom>
          <a:solidFill>
            <a:srgbClr val="0C61A4"/>
          </a:solidFill>
          <a:ln>
            <a:solidFill>
              <a:srgbClr val="0C61A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bg1"/>
                </a:solidFill>
                <a:latin typeface="Franklin Gothic Medium" panose="020B0603020102020204" pitchFamily="34" charset="0"/>
              </a:rPr>
              <a:t>VS</a:t>
            </a:r>
          </a:p>
        </p:txBody>
      </p:sp>
      <p:pic>
        <p:nvPicPr>
          <p:cNvPr id="10" name="Picture 9">
            <a:extLst>
              <a:ext uri="{FF2B5EF4-FFF2-40B4-BE49-F238E27FC236}">
                <a16:creationId xmlns:a16="http://schemas.microsoft.com/office/drawing/2014/main" id="{88307D86-4C9B-28D2-C889-F24CACFF0F29}"/>
              </a:ext>
            </a:extLst>
          </p:cNvPr>
          <p:cNvPicPr>
            <a:picLocks noChangeAspect="1"/>
          </p:cNvPicPr>
          <p:nvPr/>
        </p:nvPicPr>
        <p:blipFill rotWithShape="1">
          <a:blip r:embed="rId5">
            <a:extLst>
              <a:ext uri="{28A0092B-C50C-407E-A947-70E740481C1C}">
                <a14:useLocalDpi xmlns:a14="http://schemas.microsoft.com/office/drawing/2010/main" val="0"/>
              </a:ext>
            </a:extLst>
          </a:blip>
          <a:srcRect t="-4778" b="-3379"/>
          <a:stretch/>
        </p:blipFill>
        <p:spPr>
          <a:xfrm>
            <a:off x="3228481" y="2854356"/>
            <a:ext cx="963890" cy="963891"/>
          </a:xfrm>
          <a:prstGeom prst="ellipse">
            <a:avLst/>
          </a:prstGeom>
        </p:spPr>
      </p:pic>
      <p:sp>
        <p:nvSpPr>
          <p:cNvPr id="11" name="Oval 10">
            <a:extLst>
              <a:ext uri="{FF2B5EF4-FFF2-40B4-BE49-F238E27FC236}">
                <a16:creationId xmlns:a16="http://schemas.microsoft.com/office/drawing/2014/main" id="{13F6CBA9-D3A1-A89A-0193-A328DEE6D3BB}"/>
              </a:ext>
            </a:extLst>
          </p:cNvPr>
          <p:cNvSpPr/>
          <p:nvPr/>
        </p:nvSpPr>
        <p:spPr>
          <a:xfrm>
            <a:off x="6407886" y="3637952"/>
            <a:ext cx="1085115" cy="1054942"/>
          </a:xfrm>
          <a:prstGeom prst="ellipse">
            <a:avLst/>
          </a:prstGeom>
          <a:solidFill>
            <a:schemeClr val="bg1"/>
          </a:solidFill>
          <a:ln w="15875">
            <a:solidFill>
              <a:srgbClr val="175475"/>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Content Placeholder 3">
            <a:extLst>
              <a:ext uri="{FF2B5EF4-FFF2-40B4-BE49-F238E27FC236}">
                <a16:creationId xmlns:a16="http://schemas.microsoft.com/office/drawing/2014/main" id="{A4B89DFE-C2E4-CE1F-7623-F4414A8A78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528" y="3784095"/>
            <a:ext cx="815830" cy="762655"/>
          </a:xfrm>
          <a:prstGeom prst="rect">
            <a:avLst/>
          </a:prstGeom>
        </p:spPr>
      </p:pic>
      <p:sp>
        <p:nvSpPr>
          <p:cNvPr id="13" name="Oval 12">
            <a:extLst>
              <a:ext uri="{FF2B5EF4-FFF2-40B4-BE49-F238E27FC236}">
                <a16:creationId xmlns:a16="http://schemas.microsoft.com/office/drawing/2014/main" id="{2A4AE5F5-4796-5288-3789-193117BC3271}"/>
              </a:ext>
            </a:extLst>
          </p:cNvPr>
          <p:cNvSpPr/>
          <p:nvPr/>
        </p:nvSpPr>
        <p:spPr>
          <a:xfrm>
            <a:off x="7108483" y="4704600"/>
            <a:ext cx="1085115" cy="1054942"/>
          </a:xfrm>
          <a:prstGeom prst="ellipse">
            <a:avLst/>
          </a:prstGeom>
          <a:solidFill>
            <a:schemeClr val="bg1"/>
          </a:solidFill>
          <a:ln w="15875">
            <a:solidFill>
              <a:srgbClr val="175475"/>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EDF2A37-A6D3-82FD-9D21-7A0D29603B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566" y="4786488"/>
            <a:ext cx="822948" cy="869949"/>
          </a:xfrm>
          <a:prstGeom prst="rect">
            <a:avLst/>
          </a:prstGeom>
        </p:spPr>
      </p:pic>
      <p:sp>
        <p:nvSpPr>
          <p:cNvPr id="15" name="Oval 14">
            <a:extLst>
              <a:ext uri="{FF2B5EF4-FFF2-40B4-BE49-F238E27FC236}">
                <a16:creationId xmlns:a16="http://schemas.microsoft.com/office/drawing/2014/main" id="{4003646D-8CD7-0065-83FC-6D5512FAF2B1}"/>
              </a:ext>
            </a:extLst>
          </p:cNvPr>
          <p:cNvSpPr/>
          <p:nvPr/>
        </p:nvSpPr>
        <p:spPr>
          <a:xfrm>
            <a:off x="8324681" y="4694440"/>
            <a:ext cx="1085115" cy="1054942"/>
          </a:xfrm>
          <a:prstGeom prst="ellipse">
            <a:avLst/>
          </a:prstGeom>
          <a:solidFill>
            <a:schemeClr val="bg1"/>
          </a:solidFill>
          <a:ln w="15875">
            <a:solidFill>
              <a:srgbClr val="175475"/>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6FEA182-12FF-212B-41D9-AE0457BCB2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5771" y="4778617"/>
            <a:ext cx="530352" cy="905256"/>
          </a:xfrm>
          <a:prstGeom prst="rect">
            <a:avLst/>
          </a:prstGeom>
        </p:spPr>
      </p:pic>
      <p:sp>
        <p:nvSpPr>
          <p:cNvPr id="17" name="Oval 16">
            <a:extLst>
              <a:ext uri="{FF2B5EF4-FFF2-40B4-BE49-F238E27FC236}">
                <a16:creationId xmlns:a16="http://schemas.microsoft.com/office/drawing/2014/main" id="{65D98221-8C8D-225D-D269-B8E2962DE1D4}"/>
              </a:ext>
            </a:extLst>
          </p:cNvPr>
          <p:cNvSpPr/>
          <p:nvPr/>
        </p:nvSpPr>
        <p:spPr>
          <a:xfrm>
            <a:off x="8956036" y="3637952"/>
            <a:ext cx="1085115" cy="1054942"/>
          </a:xfrm>
          <a:prstGeom prst="ellipse">
            <a:avLst/>
          </a:prstGeom>
          <a:solidFill>
            <a:schemeClr val="bg1"/>
          </a:solidFill>
          <a:ln w="15875">
            <a:solidFill>
              <a:srgbClr val="175475"/>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Content Placeholder 3">
            <a:extLst>
              <a:ext uri="{FF2B5EF4-FFF2-40B4-BE49-F238E27FC236}">
                <a16:creationId xmlns:a16="http://schemas.microsoft.com/office/drawing/2014/main" id="{05C610F4-ED2E-4819-2518-7AEB01D5F7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2761" y="3719245"/>
            <a:ext cx="798791" cy="937230"/>
          </a:xfrm>
          <a:prstGeom prst="rect">
            <a:avLst/>
          </a:prstGeom>
        </p:spPr>
      </p:pic>
      <p:sp>
        <p:nvSpPr>
          <p:cNvPr id="19" name="Down Arrow 19">
            <a:extLst>
              <a:ext uri="{FF2B5EF4-FFF2-40B4-BE49-F238E27FC236}">
                <a16:creationId xmlns:a16="http://schemas.microsoft.com/office/drawing/2014/main" id="{BF7FF556-6757-8F0A-9908-3B5EFD4D49A9}"/>
              </a:ext>
            </a:extLst>
          </p:cNvPr>
          <p:cNvSpPr/>
          <p:nvPr/>
        </p:nvSpPr>
        <p:spPr>
          <a:xfrm>
            <a:off x="3589043" y="3868196"/>
            <a:ext cx="245530" cy="5593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Down Arrow 20">
            <a:extLst>
              <a:ext uri="{FF2B5EF4-FFF2-40B4-BE49-F238E27FC236}">
                <a16:creationId xmlns:a16="http://schemas.microsoft.com/office/drawing/2014/main" id="{2C42AC5B-A9ED-5247-4033-88D4CF463B77}"/>
              </a:ext>
            </a:extLst>
          </p:cNvPr>
          <p:cNvSpPr/>
          <p:nvPr/>
        </p:nvSpPr>
        <p:spPr>
          <a:xfrm rot="3201325">
            <a:off x="7498543" y="3528648"/>
            <a:ext cx="245530" cy="4186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Down Arrow 21">
            <a:extLst>
              <a:ext uri="{FF2B5EF4-FFF2-40B4-BE49-F238E27FC236}">
                <a16:creationId xmlns:a16="http://schemas.microsoft.com/office/drawing/2014/main" id="{04FDBD0A-F478-9DE7-0F1C-16DAA9BC3460}"/>
              </a:ext>
            </a:extLst>
          </p:cNvPr>
          <p:cNvSpPr/>
          <p:nvPr/>
        </p:nvSpPr>
        <p:spPr>
          <a:xfrm rot="1113869">
            <a:off x="7820032" y="3859791"/>
            <a:ext cx="245530" cy="8373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Down Arrow 22">
            <a:extLst>
              <a:ext uri="{FF2B5EF4-FFF2-40B4-BE49-F238E27FC236}">
                <a16:creationId xmlns:a16="http://schemas.microsoft.com/office/drawing/2014/main" id="{8004D476-E262-5F66-B9DE-B198916BD974}"/>
              </a:ext>
            </a:extLst>
          </p:cNvPr>
          <p:cNvSpPr/>
          <p:nvPr/>
        </p:nvSpPr>
        <p:spPr>
          <a:xfrm rot="18398675" flipH="1">
            <a:off x="8701488" y="3528649"/>
            <a:ext cx="245530" cy="4186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E4D09235-F4F1-E876-660E-0F610AF8E626}"/>
              </a:ext>
            </a:extLst>
          </p:cNvPr>
          <p:cNvPicPr>
            <a:picLocks noChangeAspect="1"/>
          </p:cNvPicPr>
          <p:nvPr/>
        </p:nvPicPr>
        <p:blipFill rotWithShape="1">
          <a:blip r:embed="rId5">
            <a:extLst>
              <a:ext uri="{28A0092B-C50C-407E-A947-70E740481C1C}">
                <a14:useLocalDpi xmlns:a14="http://schemas.microsoft.com/office/drawing/2010/main" val="0"/>
              </a:ext>
            </a:extLst>
          </a:blip>
          <a:srcRect t="-4778" b="-3379"/>
          <a:stretch/>
        </p:blipFill>
        <p:spPr>
          <a:xfrm>
            <a:off x="7741507" y="2854356"/>
            <a:ext cx="963890" cy="963891"/>
          </a:xfrm>
          <a:prstGeom prst="ellipse">
            <a:avLst/>
          </a:prstGeom>
        </p:spPr>
      </p:pic>
      <p:sp>
        <p:nvSpPr>
          <p:cNvPr id="24" name="Down Arrow 24">
            <a:extLst>
              <a:ext uri="{FF2B5EF4-FFF2-40B4-BE49-F238E27FC236}">
                <a16:creationId xmlns:a16="http://schemas.microsoft.com/office/drawing/2014/main" id="{1DAE1BE6-E36C-2E41-4CEC-184A745284B6}"/>
              </a:ext>
            </a:extLst>
          </p:cNvPr>
          <p:cNvSpPr/>
          <p:nvPr/>
        </p:nvSpPr>
        <p:spPr>
          <a:xfrm rot="20486131" flipH="1">
            <a:off x="8450471" y="3849912"/>
            <a:ext cx="245530" cy="8373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6DC3D0D-D762-7B87-A8AE-E21FFFFC5C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4988" y="4527484"/>
            <a:ext cx="1130875" cy="1516401"/>
          </a:xfrm>
          <a:prstGeom prst="rect">
            <a:avLst/>
          </a:prstGeom>
          <a:ln>
            <a:solidFill>
              <a:srgbClr val="175475"/>
            </a:solidFill>
          </a:ln>
        </p:spPr>
      </p:pic>
      <p:pic>
        <p:nvPicPr>
          <p:cNvPr id="4" name="Audio 3">
            <a:hlinkClick r:id="" action="ppaction://media"/>
            <a:extLst>
              <a:ext uri="{FF2B5EF4-FFF2-40B4-BE49-F238E27FC236}">
                <a16:creationId xmlns:a16="http://schemas.microsoft.com/office/drawing/2014/main" id="{E42298FA-DE6C-4824-84ED-56B7925AFDDD}"/>
              </a:ext>
            </a:extLst>
          </p:cNvPr>
          <p:cNvPicPr>
            <a:picLocks noChangeAspect="1"/>
          </p:cNvPicPr>
          <p:nvPr>
            <a:audioFile r:link="rId2"/>
            <p:extLst>
              <p:ext uri="{DAA4B4D4-6D71-4841-9C94-3DE7FCFB9230}">
                <p14:media xmlns:p14="http://schemas.microsoft.com/office/powerpoint/2010/main" r:embed="rId3">
                  <p14:trim st="1000" end="725.6009"/>
                </p14:media>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80408712"/>
      </p:ext>
    </p:extLst>
  </p:cSld>
  <p:clrMapOvr>
    <a:masterClrMapping/>
  </p:clrMapOvr>
  <p:transition spd="slow" advTm="2556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4"/>
                </p:tgtEl>
              </p:cMediaNode>
            </p:audio>
          </p:childTnLst>
        </p:cTn>
      </p:par>
    </p:tnLst>
    <p:bldLst>
      <p:bldP spid="9" grpId="0" animBg="1"/>
      <p:bldP spid="11" grpId="0" animBg="1"/>
      <p:bldP spid="13" grpId="0" animBg="1"/>
      <p:bldP spid="15" grpId="0" animBg="1"/>
      <p:bldP spid="17" grpId="0" animBg="1"/>
      <p:bldP spid="19" grpId="0" animBg="1"/>
      <p:bldP spid="20" grpId="0" animBg="1"/>
      <p:bldP spid="21"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41F58-9EA5-2250-AE9C-346E5F0BDF32}"/>
              </a:ext>
            </a:extLst>
          </p:cNvPr>
          <p:cNvSpPr>
            <a:spLocks noGrp="1"/>
          </p:cNvSpPr>
          <p:nvPr>
            <p:ph type="title"/>
          </p:nvPr>
        </p:nvSpPr>
        <p:spPr/>
        <p:txBody>
          <a:bodyPr>
            <a:normAutofit/>
          </a:bodyPr>
          <a:lstStyle/>
          <a:p>
            <a:r>
              <a:rPr lang="en-US" dirty="0"/>
              <a:t>Types of Cost Sharing Charges</a:t>
            </a:r>
          </a:p>
        </p:txBody>
      </p:sp>
      <p:sp>
        <p:nvSpPr>
          <p:cNvPr id="3" name="Slide Number Placeholder 2">
            <a:extLst>
              <a:ext uri="{FF2B5EF4-FFF2-40B4-BE49-F238E27FC236}">
                <a16:creationId xmlns:a16="http://schemas.microsoft.com/office/drawing/2014/main" id="{0D0F66BD-80C8-3BD0-DBDC-F4CFF4EB9937}"/>
              </a:ext>
            </a:extLst>
          </p:cNvPr>
          <p:cNvSpPr>
            <a:spLocks noGrp="1"/>
          </p:cNvSpPr>
          <p:nvPr>
            <p:ph type="sldNum" sz="quarter" idx="4"/>
          </p:nvPr>
        </p:nvSpPr>
        <p:spPr/>
        <p:txBody>
          <a:bodyPr/>
          <a:lstStyle/>
          <a:p>
            <a:fld id="{8E3841BA-CA90-4039-8277-58D1680CD8C8}" type="slidenum">
              <a:rPr lang="en-US" smtClean="0"/>
              <a:t>22</a:t>
            </a:fld>
            <a:endParaRPr lang="en-US"/>
          </a:p>
        </p:txBody>
      </p:sp>
      <p:graphicFrame>
        <p:nvGraphicFramePr>
          <p:cNvPr id="4" name="Table 3">
            <a:extLst>
              <a:ext uri="{FF2B5EF4-FFF2-40B4-BE49-F238E27FC236}">
                <a16:creationId xmlns:a16="http://schemas.microsoft.com/office/drawing/2014/main" id="{0EFD09E0-C822-A52C-1D26-9F30E8F63810}"/>
              </a:ext>
            </a:extLst>
          </p:cNvPr>
          <p:cNvGraphicFramePr>
            <a:graphicFrameLocks noGrp="1"/>
          </p:cNvGraphicFramePr>
          <p:nvPr>
            <p:extLst>
              <p:ext uri="{D42A27DB-BD31-4B8C-83A1-F6EECF244321}">
                <p14:modId xmlns:p14="http://schemas.microsoft.com/office/powerpoint/2010/main" val="1896419438"/>
              </p:ext>
            </p:extLst>
          </p:nvPr>
        </p:nvGraphicFramePr>
        <p:xfrm>
          <a:off x="1295402" y="1084681"/>
          <a:ext cx="2932651" cy="5518032"/>
        </p:xfrm>
        <a:graphic>
          <a:graphicData uri="http://schemas.openxmlformats.org/drawingml/2006/table">
            <a:tbl>
              <a:tblPr firstRow="1" bandRow="1">
                <a:tableStyleId>{93296810-A885-4BE3-A3E7-6D5BEEA58F35}</a:tableStyleId>
              </a:tblPr>
              <a:tblGrid>
                <a:gridCol w="2932651">
                  <a:extLst>
                    <a:ext uri="{9D8B030D-6E8A-4147-A177-3AD203B41FA5}">
                      <a16:colId xmlns:a16="http://schemas.microsoft.com/office/drawing/2014/main" val="20000"/>
                    </a:ext>
                  </a:extLst>
                </a:gridCol>
              </a:tblGrid>
              <a:tr h="399042">
                <a:tc>
                  <a:txBody>
                    <a:bodyPr/>
                    <a:lstStyle/>
                    <a:p>
                      <a:pPr algn="ctr"/>
                      <a:r>
                        <a:rPr lang="en-US" sz="2000" dirty="0"/>
                        <a:t>Deductible</a:t>
                      </a:r>
                      <a:endParaRPr lang="en-US" sz="2000" b="0" dirty="0">
                        <a:solidFill>
                          <a:schemeClr val="bg1"/>
                        </a:solidFill>
                        <a:latin typeface="Franklin Gothic Medium" panose="020B0603020102020204" pitchFamily="34" charset="0"/>
                      </a:endParaRPr>
                    </a:p>
                  </a:txBody>
                  <a:tcPr marL="99761" marR="99761" marT="49880" marB="49880" anchor="ctr"/>
                </a:tc>
                <a:extLst>
                  <a:ext uri="{0D108BD9-81ED-4DB2-BD59-A6C34878D82A}">
                    <a16:rowId xmlns:a16="http://schemas.microsoft.com/office/drawing/2014/main" val="10000"/>
                  </a:ext>
                </a:extLst>
              </a:tr>
              <a:tr h="5113472">
                <a:tc>
                  <a:txBody>
                    <a:bodyPr/>
                    <a:lstStyle/>
                    <a:p>
                      <a:pPr marL="342900" indent="-342900" algn="l">
                        <a:spcBef>
                          <a:spcPts val="300"/>
                        </a:spcBef>
                        <a:buClr>
                          <a:srgbClr val="0B3458"/>
                        </a:buClr>
                        <a:buFont typeface="Wingdings" panose="05000000000000000000" pitchFamily="2" charset="2"/>
                        <a:buChar char="ü"/>
                      </a:pPr>
                      <a:r>
                        <a:rPr lang="en-US" sz="2000" dirty="0"/>
                        <a:t>Enrollee must pay the deductible before the plan begins to pay for most benefits</a:t>
                      </a:r>
                    </a:p>
                    <a:p>
                      <a:pPr marL="342900" indent="-342900" algn="l">
                        <a:spcBef>
                          <a:spcPts val="300"/>
                        </a:spcBef>
                        <a:buClr>
                          <a:srgbClr val="0B3458"/>
                        </a:buClr>
                        <a:buFont typeface="Wingdings" panose="05000000000000000000" pitchFamily="2" charset="2"/>
                        <a:buChar char="ü"/>
                      </a:pPr>
                      <a:r>
                        <a:rPr lang="en-US" sz="2000" dirty="0"/>
                        <a:t>Set on a yearly basis</a:t>
                      </a:r>
                    </a:p>
                    <a:p>
                      <a:pPr marL="342900" indent="-342900" algn="l">
                        <a:spcBef>
                          <a:spcPts val="300"/>
                        </a:spcBef>
                        <a:buClr>
                          <a:srgbClr val="0B3458"/>
                        </a:buClr>
                        <a:buFont typeface="Wingdings" panose="05000000000000000000" pitchFamily="2" charset="2"/>
                        <a:buChar char="ü"/>
                      </a:pPr>
                      <a:r>
                        <a:rPr lang="en-US" sz="2000" dirty="0"/>
                        <a:t>Some services may be exempt from the deductible</a:t>
                      </a:r>
                    </a:p>
                    <a:p>
                      <a:pPr marL="342900" indent="-342900" algn="l">
                        <a:spcBef>
                          <a:spcPts val="300"/>
                        </a:spcBef>
                        <a:buClr>
                          <a:srgbClr val="0B3458"/>
                        </a:buClr>
                        <a:buFont typeface="Wingdings" panose="05000000000000000000" pitchFamily="2" charset="2"/>
                        <a:buChar char="ü"/>
                      </a:pPr>
                      <a:r>
                        <a:rPr lang="en-US" sz="2000" dirty="0"/>
                        <a:t>Some benefits may have a separate deductible (such as</a:t>
                      </a:r>
                      <a:r>
                        <a:rPr lang="en-US" sz="2000" baseline="0" dirty="0"/>
                        <a:t> prescription drugs)</a:t>
                      </a:r>
                      <a:endParaRPr lang="en-US" sz="2000" dirty="0"/>
                    </a:p>
                    <a:p>
                      <a:pPr marL="237744" indent="-237744" algn="l">
                        <a:spcBef>
                          <a:spcPts val="300"/>
                        </a:spcBef>
                        <a:buClr>
                          <a:schemeClr val="tx2">
                            <a:lumMod val="60000"/>
                            <a:lumOff val="40000"/>
                          </a:schemeClr>
                        </a:buClr>
                        <a:buFont typeface="Arial" panose="020B0604020202020204" pitchFamily="34" charset="0"/>
                        <a:buChar char="•"/>
                      </a:pPr>
                      <a:endParaRPr lang="en-US" sz="2000" dirty="0"/>
                    </a:p>
                    <a:p>
                      <a:pPr marL="237744" indent="-237744" algn="l">
                        <a:spcBef>
                          <a:spcPts val="300"/>
                        </a:spcBef>
                        <a:buClr>
                          <a:schemeClr val="tx2">
                            <a:lumMod val="60000"/>
                            <a:lumOff val="40000"/>
                          </a:schemeClr>
                        </a:buClr>
                        <a:buFont typeface="Arial" panose="020B0604020202020204" pitchFamily="34" charset="0"/>
                        <a:buChar char="•"/>
                      </a:pPr>
                      <a:endParaRPr lang="en-US" sz="2000" b="0" dirty="0">
                        <a:solidFill>
                          <a:schemeClr val="tx1"/>
                        </a:solidFill>
                        <a:latin typeface="Franklin Gothic Book" panose="020B0503020102020204" pitchFamily="34" charset="0"/>
                      </a:endParaRPr>
                    </a:p>
                  </a:txBody>
                  <a:tcPr marL="99761" marR="99761" marT="49880" marB="49880"/>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906195E0-34B5-9420-3A81-3CD711B209C5}"/>
              </a:ext>
            </a:extLst>
          </p:cNvPr>
          <p:cNvGraphicFramePr>
            <a:graphicFrameLocks noGrp="1"/>
          </p:cNvGraphicFramePr>
          <p:nvPr>
            <p:extLst>
              <p:ext uri="{D42A27DB-BD31-4B8C-83A1-F6EECF244321}">
                <p14:modId xmlns:p14="http://schemas.microsoft.com/office/powerpoint/2010/main" val="1407213407"/>
              </p:ext>
            </p:extLst>
          </p:nvPr>
        </p:nvGraphicFramePr>
        <p:xfrm>
          <a:off x="4544879" y="1074652"/>
          <a:ext cx="2893058" cy="5490828"/>
        </p:xfrm>
        <a:graphic>
          <a:graphicData uri="http://schemas.openxmlformats.org/drawingml/2006/table">
            <a:tbl>
              <a:tblPr firstRow="1" bandRow="1">
                <a:tableStyleId>{93296810-A885-4BE3-A3E7-6D5BEEA58F35}</a:tableStyleId>
              </a:tblPr>
              <a:tblGrid>
                <a:gridCol w="2893058">
                  <a:extLst>
                    <a:ext uri="{9D8B030D-6E8A-4147-A177-3AD203B41FA5}">
                      <a16:colId xmlns:a16="http://schemas.microsoft.com/office/drawing/2014/main" val="20000"/>
                    </a:ext>
                  </a:extLst>
                </a:gridCol>
              </a:tblGrid>
              <a:tr h="417893">
                <a:tc>
                  <a:txBody>
                    <a:bodyPr/>
                    <a:lstStyle/>
                    <a:p>
                      <a:pPr algn="ctr"/>
                      <a:r>
                        <a:rPr lang="en-US" sz="2000" dirty="0"/>
                        <a:t>Copayments</a:t>
                      </a:r>
                      <a:endParaRPr lang="en-US" sz="2000" b="0" dirty="0">
                        <a:solidFill>
                          <a:schemeClr val="bg1"/>
                        </a:solidFill>
                        <a:latin typeface="Franklin Gothic Medium" panose="020B0603020102020204" pitchFamily="34" charset="0"/>
                      </a:endParaRPr>
                    </a:p>
                  </a:txBody>
                  <a:tcPr marL="99761" marR="99761" marT="49880" marB="49880" anchor="ctr"/>
                </a:tc>
                <a:extLst>
                  <a:ext uri="{0D108BD9-81ED-4DB2-BD59-A6C34878D82A}">
                    <a16:rowId xmlns:a16="http://schemas.microsoft.com/office/drawing/2014/main" val="10000"/>
                  </a:ext>
                </a:extLst>
              </a:tr>
              <a:tr h="5072935">
                <a:tc>
                  <a:txBody>
                    <a:bodyPr/>
                    <a:lstStyle/>
                    <a:p>
                      <a:pPr marL="342900" indent="-342900" algn="l">
                        <a:spcBef>
                          <a:spcPts val="300"/>
                        </a:spcBef>
                        <a:buClr>
                          <a:srgbClr val="0B3458"/>
                        </a:buClr>
                        <a:buFont typeface="Wingdings" panose="05000000000000000000" pitchFamily="2" charset="2"/>
                        <a:buChar char="ü"/>
                      </a:pPr>
                      <a:r>
                        <a:rPr lang="en-US" sz="2000" dirty="0"/>
                        <a:t>Fixed dollar amount for an item or service that enrollees must pay </a:t>
                      </a:r>
                    </a:p>
                    <a:p>
                      <a:pPr marL="342900" indent="-342900" algn="l">
                        <a:spcBef>
                          <a:spcPts val="300"/>
                        </a:spcBef>
                        <a:buClr>
                          <a:srgbClr val="0B3458"/>
                        </a:buClr>
                        <a:buFont typeface="Wingdings" panose="05000000000000000000" pitchFamily="2" charset="2"/>
                        <a:buChar char="ü"/>
                      </a:pPr>
                      <a:r>
                        <a:rPr lang="en-US" sz="2000" dirty="0"/>
                        <a:t>Copayments</a:t>
                      </a:r>
                      <a:r>
                        <a:rPr lang="en-US" sz="2000" baseline="0" dirty="0"/>
                        <a:t> are usually applicable before the deductible is met</a:t>
                      </a:r>
                      <a:endParaRPr lang="en-US" sz="2000" b="0" dirty="0">
                        <a:solidFill>
                          <a:schemeClr val="tx1"/>
                        </a:solidFill>
                        <a:latin typeface="Franklin Gothic Book" panose="020B0503020102020204" pitchFamily="34" charset="0"/>
                      </a:endParaRPr>
                    </a:p>
                  </a:txBody>
                  <a:tcPr marL="99761" marR="99761" marT="49880" marB="49880"/>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00F30BE5-505E-A3CC-E311-CD8BDBDDB08D}"/>
              </a:ext>
            </a:extLst>
          </p:cNvPr>
          <p:cNvGraphicFramePr>
            <a:graphicFrameLocks noGrp="1"/>
          </p:cNvGraphicFramePr>
          <p:nvPr>
            <p:extLst>
              <p:ext uri="{D42A27DB-BD31-4B8C-83A1-F6EECF244321}">
                <p14:modId xmlns:p14="http://schemas.microsoft.com/office/powerpoint/2010/main" val="796212677"/>
              </p:ext>
            </p:extLst>
          </p:nvPr>
        </p:nvGraphicFramePr>
        <p:xfrm>
          <a:off x="7754763" y="1074652"/>
          <a:ext cx="2893058" cy="5487339"/>
        </p:xfrm>
        <a:graphic>
          <a:graphicData uri="http://schemas.openxmlformats.org/drawingml/2006/table">
            <a:tbl>
              <a:tblPr firstRow="1" bandRow="1">
                <a:tableStyleId>{93296810-A885-4BE3-A3E7-6D5BEEA58F35}</a:tableStyleId>
              </a:tblPr>
              <a:tblGrid>
                <a:gridCol w="2893058">
                  <a:extLst>
                    <a:ext uri="{9D8B030D-6E8A-4147-A177-3AD203B41FA5}">
                      <a16:colId xmlns:a16="http://schemas.microsoft.com/office/drawing/2014/main" val="20000"/>
                    </a:ext>
                  </a:extLst>
                </a:gridCol>
              </a:tblGrid>
              <a:tr h="417628">
                <a:tc>
                  <a:txBody>
                    <a:bodyPr/>
                    <a:lstStyle/>
                    <a:p>
                      <a:pPr algn="ctr"/>
                      <a:r>
                        <a:rPr lang="en-US" sz="2000" dirty="0"/>
                        <a:t>Coinsurance</a:t>
                      </a:r>
                      <a:endParaRPr lang="en-US" sz="2000" b="0" dirty="0">
                        <a:solidFill>
                          <a:schemeClr val="bg1"/>
                        </a:solidFill>
                        <a:latin typeface="Franklin Gothic Medium" panose="020B0603020102020204" pitchFamily="34" charset="0"/>
                      </a:endParaRPr>
                    </a:p>
                  </a:txBody>
                  <a:tcPr marL="99761" marR="99761" marT="49880" marB="49880" anchor="ctr"/>
                </a:tc>
                <a:extLst>
                  <a:ext uri="{0D108BD9-81ED-4DB2-BD59-A6C34878D82A}">
                    <a16:rowId xmlns:a16="http://schemas.microsoft.com/office/drawing/2014/main" val="10000"/>
                  </a:ext>
                </a:extLst>
              </a:tr>
              <a:tr h="5069711">
                <a:tc>
                  <a:txBody>
                    <a:bodyPr/>
                    <a:lstStyle/>
                    <a:p>
                      <a:pPr marL="342900" indent="-342900" algn="l">
                        <a:spcBef>
                          <a:spcPts val="300"/>
                        </a:spcBef>
                        <a:buClr>
                          <a:srgbClr val="0B3458"/>
                        </a:buClr>
                        <a:buFont typeface="Wingdings" panose="05000000000000000000" pitchFamily="2" charset="2"/>
                        <a:buChar char="ü"/>
                      </a:pPr>
                      <a:r>
                        <a:rPr lang="en-US" sz="2000" dirty="0"/>
                        <a:t>Percentage of the cost of an item or service that enrollees must pay </a:t>
                      </a:r>
                      <a:endParaRPr lang="en-US" sz="2000" b="0" dirty="0">
                        <a:solidFill>
                          <a:schemeClr val="tx1"/>
                        </a:solidFill>
                        <a:latin typeface="Franklin Gothic Book" panose="020B0503020102020204" pitchFamily="34" charset="0"/>
                      </a:endParaRPr>
                    </a:p>
                  </a:txBody>
                  <a:tcPr marL="99761" marR="99761" marT="49880" marB="49880"/>
                </a:tc>
                <a:extLst>
                  <a:ext uri="{0D108BD9-81ED-4DB2-BD59-A6C34878D82A}">
                    <a16:rowId xmlns:a16="http://schemas.microsoft.com/office/drawing/2014/main" val="10001"/>
                  </a:ext>
                </a:extLst>
              </a:tr>
            </a:tbl>
          </a:graphicData>
        </a:graphic>
      </p:graphicFrame>
      <p:pic>
        <p:nvPicPr>
          <p:cNvPr id="18" name="Audio 17">
            <a:hlinkClick r:id="" action="ppaction://media"/>
            <a:extLst>
              <a:ext uri="{FF2B5EF4-FFF2-40B4-BE49-F238E27FC236}">
                <a16:creationId xmlns:a16="http://schemas.microsoft.com/office/drawing/2014/main" id="{85972FB7-300D-4FAC-AE16-4CA5029368F7}"/>
              </a:ext>
            </a:extLst>
          </p:cNvPr>
          <p:cNvPicPr>
            <a:picLocks noChangeAspect="1"/>
          </p:cNvPicPr>
          <p:nvPr>
            <a:audioFile r:link="rId1"/>
            <p:extLst>
              <p:ext uri="{DAA4B4D4-6D71-4841-9C94-3DE7FCFB9230}">
                <p14:media xmlns:p14="http://schemas.microsoft.com/office/powerpoint/2010/main" r:embed="rId2">
                  <p14:trim st="1500"/>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0558651"/>
      </p:ext>
    </p:extLst>
  </p:cSld>
  <p:clrMapOvr>
    <a:masterClrMapping/>
  </p:clrMapOvr>
  <p:transition spd="slow" advTm="7311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1"/>
                            </p:stCondLst>
                            <p:childTnLst>
                              <p:par>
                                <p:cTn id="8" presetID="22" presetClass="entr" presetSubtype="1" fill="hold" nodeType="afterEffect">
                                  <p:stCondLst>
                                    <p:cond delay="40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4501"/>
                            </p:stCondLst>
                            <p:childTnLst>
                              <p:par>
                                <p:cTn id="12" presetID="22" presetClass="entr" presetSubtype="1" fill="hold" nodeType="afterEffect">
                                  <p:stCondLst>
                                    <p:cond delay="3000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35001"/>
                            </p:stCondLst>
                            <p:childTnLst>
                              <p:par>
                                <p:cTn id="16" presetID="22" presetClass="entr" presetSubtype="1" fill="hold" nodeType="afterEffect">
                                  <p:stCondLst>
                                    <p:cond delay="2000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0A1D-56B9-363E-588D-A3F7A4790AC0}"/>
              </a:ext>
            </a:extLst>
          </p:cNvPr>
          <p:cNvSpPr>
            <a:spLocks noGrp="1"/>
          </p:cNvSpPr>
          <p:nvPr>
            <p:ph type="title"/>
          </p:nvPr>
        </p:nvSpPr>
        <p:spPr/>
        <p:txBody>
          <a:bodyPr>
            <a:normAutofit/>
          </a:bodyPr>
          <a:lstStyle/>
          <a:p>
            <a:r>
              <a:rPr lang="en-US" dirty="0"/>
              <a:t>Maximum Out-of-Pocket Limit (OOP)</a:t>
            </a:r>
          </a:p>
        </p:txBody>
      </p:sp>
      <p:sp>
        <p:nvSpPr>
          <p:cNvPr id="3" name="Slide Number Placeholder 2">
            <a:extLst>
              <a:ext uri="{FF2B5EF4-FFF2-40B4-BE49-F238E27FC236}">
                <a16:creationId xmlns:a16="http://schemas.microsoft.com/office/drawing/2014/main" id="{507F4EEF-CBED-C702-78D3-BBE7718AB39C}"/>
              </a:ext>
            </a:extLst>
          </p:cNvPr>
          <p:cNvSpPr>
            <a:spLocks noGrp="1"/>
          </p:cNvSpPr>
          <p:nvPr>
            <p:ph type="sldNum" sz="quarter" idx="4"/>
          </p:nvPr>
        </p:nvSpPr>
        <p:spPr/>
        <p:txBody>
          <a:bodyPr/>
          <a:lstStyle/>
          <a:p>
            <a:fld id="{8E3841BA-CA90-4039-8277-58D1680CD8C8}" type="slidenum">
              <a:rPr lang="en-US" smtClean="0"/>
              <a:t>23</a:t>
            </a:fld>
            <a:endParaRPr lang="en-US"/>
          </a:p>
        </p:txBody>
      </p:sp>
      <p:sp>
        <p:nvSpPr>
          <p:cNvPr id="4" name="Text Placeholder 3">
            <a:extLst>
              <a:ext uri="{FF2B5EF4-FFF2-40B4-BE49-F238E27FC236}">
                <a16:creationId xmlns:a16="http://schemas.microsoft.com/office/drawing/2014/main" id="{AE5F6E36-B252-66D0-B57E-7F48B28CBB02}"/>
              </a:ext>
            </a:extLst>
          </p:cNvPr>
          <p:cNvSpPr>
            <a:spLocks noGrp="1"/>
          </p:cNvSpPr>
          <p:nvPr>
            <p:ph type="body" sz="quarter" idx="4294967295"/>
          </p:nvPr>
        </p:nvSpPr>
        <p:spPr>
          <a:xfrm>
            <a:off x="247650" y="992188"/>
            <a:ext cx="11944350" cy="3702050"/>
          </a:xfrm>
          <a:prstGeom prst="rect">
            <a:avLst/>
          </a:prstGeom>
        </p:spPr>
        <p:txBody>
          <a:bodyPr/>
          <a:lstStyle/>
          <a:p>
            <a:pPr>
              <a:buClr>
                <a:srgbClr val="FFC000"/>
              </a:buClr>
            </a:pPr>
            <a:r>
              <a:rPr lang="en-US" sz="2800" dirty="0"/>
              <a:t>Puts a cap on what the enrollee pays in cost-sharing charges </a:t>
            </a:r>
          </a:p>
          <a:p>
            <a:pPr>
              <a:buClr>
                <a:srgbClr val="FFC000"/>
              </a:buClr>
            </a:pPr>
            <a:r>
              <a:rPr lang="en-US" sz="2800" dirty="0"/>
              <a:t>Set on a yearly basis</a:t>
            </a:r>
          </a:p>
          <a:p>
            <a:pPr>
              <a:buClr>
                <a:srgbClr val="FFC000"/>
              </a:buClr>
            </a:pPr>
            <a:r>
              <a:rPr lang="en-US" sz="2800" dirty="0"/>
              <a:t>Includes money paid towards cost sharing charges (deductible, copayments and coinsurance ), but not premiums.</a:t>
            </a:r>
          </a:p>
          <a:p>
            <a:pPr>
              <a:buClr>
                <a:srgbClr val="FFC000"/>
              </a:buClr>
            </a:pPr>
            <a:r>
              <a:rPr lang="en-US" sz="2800" dirty="0"/>
              <a:t>OOP limit is </a:t>
            </a:r>
            <a:r>
              <a:rPr lang="en-US" sz="2800" b="1" dirty="0"/>
              <a:t>not</a:t>
            </a:r>
            <a:r>
              <a:rPr lang="en-US" sz="2800" dirty="0"/>
              <a:t> the amount that an enrollee </a:t>
            </a:r>
            <a:r>
              <a:rPr lang="en-US" sz="2800" b="1" dirty="0"/>
              <a:t>must</a:t>
            </a:r>
            <a:r>
              <a:rPr lang="en-US" sz="2800" dirty="0"/>
              <a:t> spend each year.</a:t>
            </a:r>
          </a:p>
        </p:txBody>
      </p:sp>
      <p:graphicFrame>
        <p:nvGraphicFramePr>
          <p:cNvPr id="7" name="Table 6">
            <a:extLst>
              <a:ext uri="{FF2B5EF4-FFF2-40B4-BE49-F238E27FC236}">
                <a16:creationId xmlns:a16="http://schemas.microsoft.com/office/drawing/2014/main" id="{089F3EFD-1AB4-2223-B1A4-72254774177E}"/>
              </a:ext>
            </a:extLst>
          </p:cNvPr>
          <p:cNvGraphicFramePr>
            <a:graphicFrameLocks noGrp="1"/>
          </p:cNvGraphicFramePr>
          <p:nvPr>
            <p:extLst>
              <p:ext uri="{D42A27DB-BD31-4B8C-83A1-F6EECF244321}">
                <p14:modId xmlns:p14="http://schemas.microsoft.com/office/powerpoint/2010/main" val="1584944112"/>
              </p:ext>
            </p:extLst>
          </p:nvPr>
        </p:nvGraphicFramePr>
        <p:xfrm>
          <a:off x="1370641" y="4869056"/>
          <a:ext cx="9504693" cy="1551095"/>
        </p:xfrm>
        <a:graphic>
          <a:graphicData uri="http://schemas.openxmlformats.org/drawingml/2006/table">
            <a:tbl>
              <a:tblPr firstRow="1" bandRow="1">
                <a:tableStyleId>{93296810-A885-4BE3-A3E7-6D5BEEA58F35}</a:tableStyleId>
              </a:tblPr>
              <a:tblGrid>
                <a:gridCol w="5894304">
                  <a:extLst>
                    <a:ext uri="{9D8B030D-6E8A-4147-A177-3AD203B41FA5}">
                      <a16:colId xmlns:a16="http://schemas.microsoft.com/office/drawing/2014/main" val="20000"/>
                    </a:ext>
                  </a:extLst>
                </a:gridCol>
                <a:gridCol w="3610389">
                  <a:extLst>
                    <a:ext uri="{9D8B030D-6E8A-4147-A177-3AD203B41FA5}">
                      <a16:colId xmlns:a16="http://schemas.microsoft.com/office/drawing/2014/main" val="20001"/>
                    </a:ext>
                  </a:extLst>
                </a:gridCol>
              </a:tblGrid>
              <a:tr h="400106">
                <a:tc gridSpan="2">
                  <a:txBody>
                    <a:bodyPr/>
                    <a:lstStyle/>
                    <a:p>
                      <a:pPr algn="ctr"/>
                      <a:r>
                        <a:rPr lang="en-US" dirty="0"/>
                        <a:t>Maximum</a:t>
                      </a:r>
                      <a:r>
                        <a:rPr lang="en-US" baseline="0" dirty="0"/>
                        <a:t> OOP Limit for </a:t>
                      </a:r>
                      <a:r>
                        <a:rPr lang="en-US" dirty="0"/>
                        <a:t>2025 Coverage</a:t>
                      </a:r>
                      <a:endParaRPr lang="en-US" b="0" dirty="0">
                        <a:solidFill>
                          <a:schemeClr val="bg1"/>
                        </a:solidFill>
                        <a:latin typeface="Franklin Gothic Medium" panose="020B0603020102020204" pitchFamily="34" charset="0"/>
                      </a:endParaRPr>
                    </a:p>
                  </a:txBody>
                  <a:tcPr/>
                </a:tc>
                <a:tc hMerge="1">
                  <a:txBody>
                    <a:bodyPr/>
                    <a:lstStyle/>
                    <a:p>
                      <a:endParaRPr lang="en-US" dirty="0">
                        <a:solidFill>
                          <a:schemeClr val="tx1"/>
                        </a:solidFill>
                        <a:latin typeface="Franklin Gothic Book" panose="020B0503020102020204" pitchFamily="34" charset="0"/>
                      </a:endParaRPr>
                    </a:p>
                  </a:txBody>
                  <a:tcPr>
                    <a:lnL w="6350" cap="flat" cmpd="sng" algn="ctr">
                      <a:solidFill>
                        <a:schemeClr val="bg1">
                          <a:lumMod val="75000"/>
                        </a:schemeClr>
                      </a:solidFill>
                      <a:prstDash val="solid"/>
                      <a:round/>
                      <a:headEnd type="none" w="med" len="med"/>
                      <a:tailEnd type="none" w="med" len="med"/>
                    </a:lnL>
                    <a:lnR w="12700" cap="flat" cmpd="sng" algn="ctr">
                      <a:solidFill>
                        <a:srgbClr val="0C61A4"/>
                      </a:solidFill>
                      <a:prstDash val="solid"/>
                      <a:round/>
                      <a:headEnd type="none" w="med" len="med"/>
                      <a:tailEnd type="none" w="med" len="med"/>
                    </a:lnR>
                    <a:lnT w="1270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C61A4"/>
                    </a:solidFill>
                  </a:tcPr>
                </a:tc>
                <a:extLst>
                  <a:ext uri="{0D108BD9-81ED-4DB2-BD59-A6C34878D82A}">
                    <a16:rowId xmlns:a16="http://schemas.microsoft.com/office/drawing/2014/main" val="10000"/>
                  </a:ext>
                </a:extLst>
              </a:tr>
              <a:tr h="750883">
                <a:tc>
                  <a:txBody>
                    <a:bodyPr/>
                    <a:lstStyle/>
                    <a:p>
                      <a:r>
                        <a:rPr lang="en-US" dirty="0"/>
                        <a:t>Individual OOP Limit </a:t>
                      </a:r>
                    </a:p>
                    <a:p>
                      <a:r>
                        <a:rPr lang="en-US" sz="1600" dirty="0"/>
                        <a:t>(NOTE: applie</a:t>
                      </a:r>
                      <a:r>
                        <a:rPr lang="en-US" sz="1600" baseline="0" dirty="0"/>
                        <a:t>s to each individual in a family plan as well)</a:t>
                      </a:r>
                      <a:endParaRPr lang="en-US" sz="1600" i="1" dirty="0">
                        <a:solidFill>
                          <a:schemeClr val="tx1"/>
                        </a:solidFill>
                        <a:latin typeface="Franklin Gothic Book" panose="020B0503020102020204" pitchFamily="34" charset="0"/>
                      </a:endParaRPr>
                    </a:p>
                  </a:txBody>
                  <a:tcPr/>
                </a:tc>
                <a:tc>
                  <a:txBody>
                    <a:bodyPr/>
                    <a:lstStyle/>
                    <a:p>
                      <a:r>
                        <a:rPr lang="en-US" dirty="0"/>
                        <a:t>$9,200</a:t>
                      </a:r>
                      <a:endParaRPr lang="en-US" dirty="0">
                        <a:solidFill>
                          <a:schemeClr val="tx1"/>
                        </a:solidFill>
                        <a:latin typeface="Franklin Gothic Book" panose="020B0503020102020204" pitchFamily="34" charset="0"/>
                      </a:endParaRPr>
                    </a:p>
                  </a:txBody>
                  <a:tcPr/>
                </a:tc>
                <a:extLst>
                  <a:ext uri="{0D108BD9-81ED-4DB2-BD59-A6C34878D82A}">
                    <a16:rowId xmlns:a16="http://schemas.microsoft.com/office/drawing/2014/main" val="10001"/>
                  </a:ext>
                </a:extLst>
              </a:tr>
              <a:tr h="400106">
                <a:tc>
                  <a:txBody>
                    <a:bodyPr/>
                    <a:lstStyle/>
                    <a:p>
                      <a:r>
                        <a:rPr lang="en-US" dirty="0"/>
                        <a:t>Family OOP Limit</a:t>
                      </a:r>
                      <a:endParaRPr lang="en-US" dirty="0">
                        <a:solidFill>
                          <a:schemeClr val="tx1"/>
                        </a:solidFill>
                        <a:latin typeface="Franklin Gothic Book" panose="020B0503020102020204" pitchFamily="34" charset="0"/>
                      </a:endParaRPr>
                    </a:p>
                  </a:txBody>
                  <a:tcPr/>
                </a:tc>
                <a:tc>
                  <a:txBody>
                    <a:bodyPr/>
                    <a:lstStyle/>
                    <a:p>
                      <a:r>
                        <a:rPr lang="en-US" dirty="0"/>
                        <a:t>$18,400</a:t>
                      </a:r>
                      <a:endParaRPr lang="en-US" dirty="0">
                        <a:solidFill>
                          <a:schemeClr val="tx1"/>
                        </a:solidFill>
                        <a:latin typeface="Franklin Gothic Book" panose="020B0503020102020204" pitchFamily="34" charset="0"/>
                      </a:endParaRPr>
                    </a:p>
                  </a:txBody>
                  <a:tcPr/>
                </a:tc>
                <a:extLst>
                  <a:ext uri="{0D108BD9-81ED-4DB2-BD59-A6C34878D82A}">
                    <a16:rowId xmlns:a16="http://schemas.microsoft.com/office/drawing/2014/main" val="10002"/>
                  </a:ext>
                </a:extLst>
              </a:tr>
            </a:tbl>
          </a:graphicData>
        </a:graphic>
      </p:graphicFrame>
      <p:pic>
        <p:nvPicPr>
          <p:cNvPr id="6" name="Audio 5">
            <a:hlinkClick r:id="" action="ppaction://media"/>
            <a:extLst>
              <a:ext uri="{FF2B5EF4-FFF2-40B4-BE49-F238E27FC236}">
                <a16:creationId xmlns:a16="http://schemas.microsoft.com/office/drawing/2014/main" id="{3C1A38F7-43CB-4C83-BF2C-D2A98F9F46A2}"/>
              </a:ext>
            </a:extLst>
          </p:cNvPr>
          <p:cNvPicPr>
            <a:picLocks noChangeAspect="1"/>
          </p:cNvPicPr>
          <p:nvPr>
            <a:audioFile r:link="rId2"/>
            <p:extLst>
              <p:ext uri="{DAA4B4D4-6D71-4841-9C94-3DE7FCFB9230}">
                <p14:media xmlns:p14="http://schemas.microsoft.com/office/powerpoint/2010/main" r:embed="rId3">
                  <p14:trim st="1200" end="730.6349"/>
                </p14:media>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53488933"/>
      </p:ext>
    </p:extLst>
  </p:cSld>
  <p:clrMapOvr>
    <a:masterClrMapping/>
  </p:clrMapOvr>
  <mc:AlternateContent xmlns:mc="http://schemas.openxmlformats.org/markup-compatibility/2006" xmlns:p14="http://schemas.microsoft.com/office/powerpoint/2010/main">
    <mc:Choice Requires="p14">
      <p:transition spd="slow" p14:dur="2000" advTm="38540"/>
    </mc:Choice>
    <mc:Fallback xmlns="">
      <p:transition spd="slow" advTm="3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54B67F-4E25-BDB3-8DB7-79B5FF16AFA7}"/>
              </a:ext>
            </a:extLst>
          </p:cNvPr>
          <p:cNvSpPr>
            <a:spLocks noGrp="1"/>
          </p:cNvSpPr>
          <p:nvPr>
            <p:ph type="title"/>
          </p:nvPr>
        </p:nvSpPr>
        <p:spPr/>
        <p:txBody>
          <a:bodyPr>
            <a:normAutofit/>
          </a:bodyPr>
          <a:lstStyle/>
          <a:p>
            <a:r>
              <a:rPr lang="en-US" dirty="0"/>
              <a:t>Cost Sharing Example</a:t>
            </a:r>
          </a:p>
        </p:txBody>
      </p:sp>
      <p:sp>
        <p:nvSpPr>
          <p:cNvPr id="3" name="Slide Number Placeholder 2">
            <a:extLst>
              <a:ext uri="{FF2B5EF4-FFF2-40B4-BE49-F238E27FC236}">
                <a16:creationId xmlns:a16="http://schemas.microsoft.com/office/drawing/2014/main" id="{F1F7A01B-17A0-349F-FBD3-8A6813727F9B}"/>
              </a:ext>
            </a:extLst>
          </p:cNvPr>
          <p:cNvSpPr>
            <a:spLocks noGrp="1"/>
          </p:cNvSpPr>
          <p:nvPr>
            <p:ph type="sldNum" sz="quarter" idx="4"/>
          </p:nvPr>
        </p:nvSpPr>
        <p:spPr/>
        <p:txBody>
          <a:bodyPr/>
          <a:lstStyle/>
          <a:p>
            <a:fld id="{8E3841BA-CA90-4039-8277-58D1680CD8C8}" type="slidenum">
              <a:rPr lang="en-US" smtClean="0"/>
              <a:t>24</a:t>
            </a:fld>
            <a:endParaRPr lang="en-US"/>
          </a:p>
        </p:txBody>
      </p:sp>
      <p:sp>
        <p:nvSpPr>
          <p:cNvPr id="6" name="Content Placeholder 2">
            <a:extLst>
              <a:ext uri="{FF2B5EF4-FFF2-40B4-BE49-F238E27FC236}">
                <a16:creationId xmlns:a16="http://schemas.microsoft.com/office/drawing/2014/main" id="{66AFBD40-C7F4-F3F2-8B6A-B9927508E33C}"/>
              </a:ext>
            </a:extLst>
          </p:cNvPr>
          <p:cNvSpPr txBox="1">
            <a:spLocks/>
          </p:cNvSpPr>
          <p:nvPr/>
        </p:nvSpPr>
        <p:spPr>
          <a:xfrm>
            <a:off x="2511737" y="935596"/>
            <a:ext cx="6501740" cy="383662"/>
          </a:xfrm>
          <a:prstGeom prst="rect">
            <a:avLst/>
          </a:prstGeom>
          <a:ln>
            <a:noFill/>
          </a:ln>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Font typeface="Arial" pitchFamily="34" charset="0"/>
              <a:buNone/>
            </a:pPr>
            <a:r>
              <a:rPr lang="en-US" sz="1800" dirty="0">
                <a:latin typeface="Franklin Gothic Medium" panose="020B0603020102020204" pitchFamily="34" charset="0"/>
              </a:rPr>
              <a:t>Health Plan X: </a:t>
            </a:r>
          </a:p>
        </p:txBody>
      </p:sp>
      <p:graphicFrame>
        <p:nvGraphicFramePr>
          <p:cNvPr id="7" name="Table 6">
            <a:extLst>
              <a:ext uri="{FF2B5EF4-FFF2-40B4-BE49-F238E27FC236}">
                <a16:creationId xmlns:a16="http://schemas.microsoft.com/office/drawing/2014/main" id="{5F65A4F4-EBA5-E9C5-A6FF-0F97A20ADF9F}"/>
              </a:ext>
            </a:extLst>
          </p:cNvPr>
          <p:cNvGraphicFramePr>
            <a:graphicFrameLocks noGrp="1"/>
          </p:cNvGraphicFramePr>
          <p:nvPr/>
        </p:nvGraphicFramePr>
        <p:xfrm>
          <a:off x="2511737" y="1319256"/>
          <a:ext cx="6501740" cy="1466910"/>
        </p:xfrm>
        <a:graphic>
          <a:graphicData uri="http://schemas.openxmlformats.org/drawingml/2006/table">
            <a:tbl>
              <a:tblPr firstRow="1" bandRow="1">
                <a:tableStyleId>{5C22544A-7EE6-4342-B048-85BDC9FD1C3A}</a:tableStyleId>
              </a:tblPr>
              <a:tblGrid>
                <a:gridCol w="1676161">
                  <a:extLst>
                    <a:ext uri="{9D8B030D-6E8A-4147-A177-3AD203B41FA5}">
                      <a16:colId xmlns:a16="http://schemas.microsoft.com/office/drawing/2014/main" val="20000"/>
                    </a:ext>
                  </a:extLst>
                </a:gridCol>
                <a:gridCol w="1502957">
                  <a:extLst>
                    <a:ext uri="{9D8B030D-6E8A-4147-A177-3AD203B41FA5}">
                      <a16:colId xmlns:a16="http://schemas.microsoft.com/office/drawing/2014/main" val="20001"/>
                    </a:ext>
                  </a:extLst>
                </a:gridCol>
                <a:gridCol w="1720159">
                  <a:extLst>
                    <a:ext uri="{9D8B030D-6E8A-4147-A177-3AD203B41FA5}">
                      <a16:colId xmlns:a16="http://schemas.microsoft.com/office/drawing/2014/main" val="20002"/>
                    </a:ext>
                  </a:extLst>
                </a:gridCol>
                <a:gridCol w="1602463">
                  <a:extLst>
                    <a:ext uri="{9D8B030D-6E8A-4147-A177-3AD203B41FA5}">
                      <a16:colId xmlns:a16="http://schemas.microsoft.com/office/drawing/2014/main" val="20003"/>
                    </a:ext>
                  </a:extLst>
                </a:gridCol>
              </a:tblGrid>
              <a:tr h="488970">
                <a:tc>
                  <a:txBody>
                    <a:bodyPr/>
                    <a:lstStyle/>
                    <a:p>
                      <a:pPr algn="l"/>
                      <a:r>
                        <a:rPr lang="en-US" sz="1600" b="0" dirty="0">
                          <a:solidFill>
                            <a:schemeClr val="tx1"/>
                          </a:solidFill>
                          <a:latin typeface="Franklin Gothic Book" panose="020B0503020102020204" pitchFamily="34" charset="0"/>
                        </a:rPr>
                        <a:t>Deductible</a:t>
                      </a:r>
                    </a:p>
                  </a:txBody>
                  <a:tcPr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Franklin Gothic Book" panose="020B0503020102020204" pitchFamily="34" charset="0"/>
                        </a:rPr>
                        <a:t>$5,500</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Franklin Gothic Book" panose="020B0503020102020204" pitchFamily="34" charset="0"/>
                        </a:rPr>
                        <a:t>Primary</a:t>
                      </a:r>
                      <a:r>
                        <a:rPr lang="en-US" sz="1600" b="0" baseline="0" dirty="0">
                          <a:solidFill>
                            <a:schemeClr val="tx1"/>
                          </a:solidFill>
                          <a:latin typeface="Franklin Gothic Book" panose="020B0503020102020204" pitchFamily="34" charset="0"/>
                        </a:rPr>
                        <a:t> care </a:t>
                      </a:r>
                      <a:r>
                        <a:rPr lang="en-US" sz="1600" b="0" dirty="0">
                          <a:solidFill>
                            <a:schemeClr val="tx1"/>
                          </a:solidFill>
                          <a:latin typeface="Franklin Gothic Book" panose="020B0503020102020204" pitchFamily="34" charset="0"/>
                        </a:rPr>
                        <a:t>visit</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Franklin Gothic Book" panose="020B0503020102020204" pitchFamily="34" charset="0"/>
                        </a:rPr>
                        <a:t>$40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8970">
                <a:tc>
                  <a:txBody>
                    <a:bodyPr/>
                    <a:lstStyle/>
                    <a:p>
                      <a:pPr algn="l"/>
                      <a:r>
                        <a:rPr lang="en-US" sz="1600" b="0" baseline="0" dirty="0">
                          <a:solidFill>
                            <a:schemeClr val="tx1"/>
                          </a:solidFill>
                          <a:latin typeface="Franklin Gothic Book" panose="020B0503020102020204" pitchFamily="34" charset="0"/>
                        </a:rPr>
                        <a:t>OOP limit</a:t>
                      </a:r>
                    </a:p>
                  </a:txBody>
                  <a:tcPr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Franklin Gothic Book" panose="020B0503020102020204" pitchFamily="34" charset="0"/>
                        </a:rPr>
                        <a:t>$6,350</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Franklin Gothic Book" panose="020B0503020102020204" pitchFamily="34" charset="0"/>
                        </a:rPr>
                        <a:t>Specialist visit</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Franklin Gothic Book" panose="020B0503020102020204" pitchFamily="34" charset="0"/>
                        </a:rPr>
                        <a:t>25%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8970">
                <a:tc>
                  <a:txBody>
                    <a:bodyPr/>
                    <a:lstStyle/>
                    <a:p>
                      <a:pPr algn="l"/>
                      <a:r>
                        <a:rPr lang="en-US" sz="1600" b="0" dirty="0">
                          <a:solidFill>
                            <a:schemeClr val="tx1"/>
                          </a:solidFill>
                          <a:latin typeface="Franklin Gothic Book" panose="020B0503020102020204" pitchFamily="34" charset="0"/>
                        </a:rPr>
                        <a:t>Inpatient</a:t>
                      </a:r>
                      <a:r>
                        <a:rPr lang="en-US" sz="1600" b="0" baseline="0" dirty="0">
                          <a:solidFill>
                            <a:schemeClr val="tx1"/>
                          </a:solidFill>
                          <a:latin typeface="Franklin Gothic Book" panose="020B0503020102020204" pitchFamily="34" charset="0"/>
                        </a:rPr>
                        <a:t> hospital</a:t>
                      </a:r>
                      <a:endParaRPr lang="en-US" sz="1600" b="0" dirty="0">
                        <a:solidFill>
                          <a:schemeClr val="tx1"/>
                        </a:solidFill>
                        <a:latin typeface="Franklin Gothic Book" panose="020B0503020102020204" pitchFamily="34" charset="0"/>
                      </a:endParaRPr>
                    </a:p>
                  </a:txBody>
                  <a:tcPr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Franklin Gothic Book" panose="020B0503020102020204" pitchFamily="34" charset="0"/>
                        </a:rPr>
                        <a:t>25%</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Franklin Gothic Book" panose="020B0503020102020204" pitchFamily="34" charset="0"/>
                        </a:rPr>
                        <a:t>Generic</a:t>
                      </a:r>
                      <a:r>
                        <a:rPr lang="en-US" sz="1600" b="0" baseline="0" dirty="0">
                          <a:solidFill>
                            <a:schemeClr val="tx1"/>
                          </a:solidFill>
                          <a:latin typeface="Franklin Gothic Book" panose="020B0503020102020204" pitchFamily="34" charset="0"/>
                        </a:rPr>
                        <a:t> drug</a:t>
                      </a:r>
                      <a:endParaRPr lang="en-US" sz="1600" b="0" dirty="0">
                        <a:solidFill>
                          <a:schemeClr val="tx1"/>
                        </a:solidFill>
                        <a:latin typeface="Franklin Gothic Book" panose="020B05030201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Franklin Gothic Book" panose="020B0503020102020204" pitchFamily="34" charset="0"/>
                        </a:rPr>
                        <a:t>25%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31" name="Group 30">
            <a:extLst>
              <a:ext uri="{FF2B5EF4-FFF2-40B4-BE49-F238E27FC236}">
                <a16:creationId xmlns:a16="http://schemas.microsoft.com/office/drawing/2014/main" id="{E98C8612-28FA-2AC5-BFD0-77E0A5534721}"/>
              </a:ext>
            </a:extLst>
          </p:cNvPr>
          <p:cNvGrpSpPr/>
          <p:nvPr/>
        </p:nvGrpSpPr>
        <p:grpSpPr>
          <a:xfrm>
            <a:off x="1600201" y="3429000"/>
            <a:ext cx="9441888" cy="3238799"/>
            <a:chOff x="2678313" y="3798819"/>
            <a:chExt cx="8363776" cy="2868980"/>
          </a:xfrm>
        </p:grpSpPr>
        <p:cxnSp>
          <p:nvCxnSpPr>
            <p:cNvPr id="8" name="Straight Connector 7">
              <a:extLst>
                <a:ext uri="{FF2B5EF4-FFF2-40B4-BE49-F238E27FC236}">
                  <a16:creationId xmlns:a16="http://schemas.microsoft.com/office/drawing/2014/main" id="{9D9FE484-1AE5-ED6C-4FE5-EB3450B358A0}"/>
                </a:ext>
              </a:extLst>
            </p:cNvPr>
            <p:cNvCxnSpPr/>
            <p:nvPr/>
          </p:nvCxnSpPr>
          <p:spPr>
            <a:xfrm flipH="1">
              <a:off x="5039242" y="4184722"/>
              <a:ext cx="0" cy="201168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EABBF38-3C74-4F43-A4C0-10617C561887}"/>
                </a:ext>
              </a:extLst>
            </p:cNvPr>
            <p:cNvCxnSpPr/>
            <p:nvPr/>
          </p:nvCxnSpPr>
          <p:spPr>
            <a:xfrm>
              <a:off x="3697603" y="4603013"/>
              <a:ext cx="2194560" cy="0"/>
            </a:xfrm>
            <a:prstGeom prst="straightConnector1">
              <a:avLst/>
            </a:prstGeom>
            <a:ln>
              <a:solidFill>
                <a:srgbClr val="0C61A4"/>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4E61684-AD06-38D5-AE0C-88CE60CD7495}"/>
                </a:ext>
              </a:extLst>
            </p:cNvPr>
            <p:cNvSpPr txBox="1"/>
            <p:nvPr/>
          </p:nvSpPr>
          <p:spPr>
            <a:xfrm>
              <a:off x="3697604" y="4655982"/>
              <a:ext cx="2194560" cy="307777"/>
            </a:xfrm>
            <a:prstGeom prst="rect">
              <a:avLst/>
            </a:prstGeom>
            <a:solidFill>
              <a:schemeClr val="bg1"/>
            </a:solidFill>
          </p:spPr>
          <p:txBody>
            <a:bodyPr wrap="square" rtlCol="0">
              <a:spAutoFit/>
            </a:bodyPr>
            <a:lstStyle/>
            <a:p>
              <a:pPr algn="ctr"/>
              <a:r>
                <a:rPr lang="en-US" sz="1400" i="1" dirty="0">
                  <a:latin typeface="Franklin Gothic Medium" panose="020B0603020102020204" pitchFamily="34" charset="0"/>
                </a:rPr>
                <a:t>Health Costs: $6,300 </a:t>
              </a:r>
            </a:p>
          </p:txBody>
        </p:sp>
        <p:cxnSp>
          <p:nvCxnSpPr>
            <p:cNvPr id="11" name="Straight Connector 10">
              <a:extLst>
                <a:ext uri="{FF2B5EF4-FFF2-40B4-BE49-F238E27FC236}">
                  <a16:creationId xmlns:a16="http://schemas.microsoft.com/office/drawing/2014/main" id="{FA988D4A-E822-5E6A-B6D1-FF774A387CC8}"/>
                </a:ext>
              </a:extLst>
            </p:cNvPr>
            <p:cNvCxnSpPr>
              <a:stCxn id="27" idx="3"/>
            </p:cNvCxnSpPr>
            <p:nvPr/>
          </p:nvCxnSpPr>
          <p:spPr>
            <a:xfrm flipV="1">
              <a:off x="8356318" y="4001907"/>
              <a:ext cx="2468880" cy="0"/>
            </a:xfrm>
            <a:prstGeom prst="line">
              <a:avLst/>
            </a:prstGeom>
            <a:ln>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182B3EF-8F27-D087-E87D-AA32ABDFCF8C}"/>
                </a:ext>
              </a:extLst>
            </p:cNvPr>
            <p:cNvSpPr txBox="1"/>
            <p:nvPr/>
          </p:nvSpPr>
          <p:spPr>
            <a:xfrm>
              <a:off x="8568516" y="3798819"/>
              <a:ext cx="867269" cy="461665"/>
            </a:xfrm>
            <a:prstGeom prst="rect">
              <a:avLst/>
            </a:prstGeom>
            <a:solidFill>
              <a:schemeClr val="bg1"/>
            </a:solidFill>
            <a:ln>
              <a:noFill/>
            </a:ln>
          </p:spPr>
          <p:txBody>
            <a:bodyPr wrap="square" rtlCol="0">
              <a:spAutoFit/>
            </a:bodyPr>
            <a:lstStyle/>
            <a:p>
              <a:pPr algn="ctr"/>
              <a:r>
                <a:rPr lang="en-US" sz="1200" i="1" dirty="0">
                  <a:latin typeface="Franklin Gothic Medium" panose="020B0603020102020204" pitchFamily="34" charset="0"/>
                </a:rPr>
                <a:t>Plan pays 100%</a:t>
              </a:r>
            </a:p>
          </p:txBody>
        </p:sp>
        <p:cxnSp>
          <p:nvCxnSpPr>
            <p:cNvPr id="13" name="Straight Arrow Connector 12">
              <a:extLst>
                <a:ext uri="{FF2B5EF4-FFF2-40B4-BE49-F238E27FC236}">
                  <a16:creationId xmlns:a16="http://schemas.microsoft.com/office/drawing/2014/main" id="{5252519E-C534-158B-5294-5A2DA4FD6812}"/>
                </a:ext>
              </a:extLst>
            </p:cNvPr>
            <p:cNvCxnSpPr/>
            <p:nvPr/>
          </p:nvCxnSpPr>
          <p:spPr>
            <a:xfrm>
              <a:off x="6685587" y="4594048"/>
              <a:ext cx="2651760" cy="0"/>
            </a:xfrm>
            <a:prstGeom prst="straightConnector1">
              <a:avLst/>
            </a:prstGeom>
            <a:ln>
              <a:solidFill>
                <a:srgbClr val="0C61A4"/>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4" name="Right Arrow 12">
              <a:extLst>
                <a:ext uri="{FF2B5EF4-FFF2-40B4-BE49-F238E27FC236}">
                  <a16:creationId xmlns:a16="http://schemas.microsoft.com/office/drawing/2014/main" id="{B3D0A32D-DED6-A4B6-EB1B-FBE891BC002E}"/>
                </a:ext>
              </a:extLst>
            </p:cNvPr>
            <p:cNvSpPr/>
            <p:nvPr/>
          </p:nvSpPr>
          <p:spPr>
            <a:xfrm>
              <a:off x="2678313" y="6028157"/>
              <a:ext cx="8363776" cy="639642"/>
            </a:xfrm>
            <a:prstGeom prst="rightArrow">
              <a:avLst>
                <a:gd name="adj1" fmla="val 50000"/>
                <a:gd name="adj2" fmla="val 42021"/>
              </a:avLst>
            </a:prstGeom>
            <a:solidFill>
              <a:schemeClr val="tx2">
                <a:lumMod val="60000"/>
                <a:lumOff val="40000"/>
              </a:schemeClr>
            </a:solidFill>
            <a:ln>
              <a:solidFill>
                <a:srgbClr val="175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panose="020B0603020102020204" pitchFamily="34" charset="0"/>
                </a:rPr>
                <a:t>JAN    FEB    MAR    APR    MAY    JUN    JUL    AUG    SEPT    OCT    NOV    DEC</a:t>
              </a:r>
            </a:p>
          </p:txBody>
        </p:sp>
        <p:sp>
          <p:nvSpPr>
            <p:cNvPr id="15" name="TextBox 14">
              <a:extLst>
                <a:ext uri="{FF2B5EF4-FFF2-40B4-BE49-F238E27FC236}">
                  <a16:creationId xmlns:a16="http://schemas.microsoft.com/office/drawing/2014/main" id="{23E53B98-8D38-DDA1-334C-5E05008C0ECA}"/>
                </a:ext>
              </a:extLst>
            </p:cNvPr>
            <p:cNvSpPr txBox="1"/>
            <p:nvPr/>
          </p:nvSpPr>
          <p:spPr>
            <a:xfrm>
              <a:off x="3690898" y="5158697"/>
              <a:ext cx="1341639" cy="738664"/>
            </a:xfrm>
            <a:prstGeom prst="rect">
              <a:avLst/>
            </a:prstGeom>
            <a:noFill/>
          </p:spPr>
          <p:txBody>
            <a:bodyPr wrap="square" rtlCol="0">
              <a:spAutoFit/>
            </a:bodyPr>
            <a:lstStyle/>
            <a:p>
              <a:r>
                <a:rPr lang="en-US" sz="1400" dirty="0">
                  <a:latin typeface="Franklin Gothic Book" panose="020B0503020102020204" pitchFamily="34" charset="0"/>
                </a:rPr>
                <a:t>John OOP cost: </a:t>
              </a:r>
              <a:r>
                <a:rPr lang="en-US" sz="1400" dirty="0">
                  <a:latin typeface="Franklin Gothic Medium" panose="020B0603020102020204" pitchFamily="34" charset="0"/>
                </a:rPr>
                <a:t>$5,500</a:t>
              </a:r>
            </a:p>
            <a:p>
              <a:r>
                <a:rPr lang="en-US" sz="1400" dirty="0">
                  <a:latin typeface="Franklin Gothic Book" panose="020B0503020102020204" pitchFamily="34" charset="0"/>
                </a:rPr>
                <a:t>+ </a:t>
              </a:r>
              <a:r>
                <a:rPr lang="en-US" sz="1400" dirty="0">
                  <a:latin typeface="Franklin Gothic Medium" panose="020B0603020102020204" pitchFamily="34" charset="0"/>
                </a:rPr>
                <a:t>$40 </a:t>
              </a:r>
              <a:r>
                <a:rPr lang="en-US" sz="1400" dirty="0">
                  <a:latin typeface="Franklin Gothic Book" panose="020B0503020102020204" pitchFamily="34" charset="0"/>
                </a:rPr>
                <a:t>copay </a:t>
              </a:r>
            </a:p>
          </p:txBody>
        </p:sp>
        <p:cxnSp>
          <p:nvCxnSpPr>
            <p:cNvPr id="16" name="Straight Arrow Connector 15">
              <a:extLst>
                <a:ext uri="{FF2B5EF4-FFF2-40B4-BE49-F238E27FC236}">
                  <a16:creationId xmlns:a16="http://schemas.microsoft.com/office/drawing/2014/main" id="{A72D78EF-8E87-D9C4-693B-4FD35F71B40D}"/>
                </a:ext>
              </a:extLst>
            </p:cNvPr>
            <p:cNvCxnSpPr/>
            <p:nvPr/>
          </p:nvCxnSpPr>
          <p:spPr>
            <a:xfrm>
              <a:off x="3706657" y="5135658"/>
              <a:ext cx="1325880" cy="0"/>
            </a:xfrm>
            <a:prstGeom prst="straightConnector1">
              <a:avLst/>
            </a:prstGeom>
            <a:ln w="19050">
              <a:solidFill>
                <a:srgbClr val="FF0000"/>
              </a:solidFill>
              <a:prstDash val="sysDash"/>
              <a:headEnd type="oval"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F9FB78C-70AC-0F43-0054-14A040028BD2}"/>
                </a:ext>
              </a:extLst>
            </p:cNvPr>
            <p:cNvCxnSpPr>
              <a:stCxn id="26" idx="3"/>
            </p:cNvCxnSpPr>
            <p:nvPr/>
          </p:nvCxnSpPr>
          <p:spPr>
            <a:xfrm flipV="1">
              <a:off x="5046948" y="4036369"/>
              <a:ext cx="2148840" cy="958"/>
            </a:xfrm>
            <a:prstGeom prst="line">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8B6F4CC-9012-1302-1C6E-A5537081E0A1}"/>
                </a:ext>
              </a:extLst>
            </p:cNvPr>
            <p:cNvSpPr txBox="1"/>
            <p:nvPr/>
          </p:nvSpPr>
          <p:spPr>
            <a:xfrm>
              <a:off x="5183684" y="3844463"/>
              <a:ext cx="1181755" cy="461665"/>
            </a:xfrm>
            <a:prstGeom prst="rect">
              <a:avLst/>
            </a:prstGeom>
            <a:solidFill>
              <a:schemeClr val="bg1"/>
            </a:solidFill>
            <a:ln>
              <a:noFill/>
            </a:ln>
          </p:spPr>
          <p:txBody>
            <a:bodyPr wrap="square" rtlCol="0">
              <a:spAutoFit/>
            </a:bodyPr>
            <a:lstStyle/>
            <a:p>
              <a:pPr algn="ctr"/>
              <a:r>
                <a:rPr lang="en-US" sz="1200" i="1" dirty="0">
                  <a:latin typeface="Franklin Gothic Medium" panose="020B0603020102020204" pitchFamily="34" charset="0"/>
                </a:rPr>
                <a:t>John pays 25% coinsurance</a:t>
              </a:r>
            </a:p>
          </p:txBody>
        </p:sp>
        <p:sp>
          <p:nvSpPr>
            <p:cNvPr id="19" name="TextBox 18">
              <a:extLst>
                <a:ext uri="{FF2B5EF4-FFF2-40B4-BE49-F238E27FC236}">
                  <a16:creationId xmlns:a16="http://schemas.microsoft.com/office/drawing/2014/main" id="{2CADF405-3A2F-2AEF-EDEB-D012D3B24EF4}"/>
                </a:ext>
              </a:extLst>
            </p:cNvPr>
            <p:cNvSpPr txBox="1"/>
            <p:nvPr/>
          </p:nvSpPr>
          <p:spPr>
            <a:xfrm>
              <a:off x="5082160" y="5157045"/>
              <a:ext cx="1341639" cy="738664"/>
            </a:xfrm>
            <a:prstGeom prst="rect">
              <a:avLst/>
            </a:prstGeom>
            <a:noFill/>
          </p:spPr>
          <p:txBody>
            <a:bodyPr wrap="square" rtlCol="0">
              <a:spAutoFit/>
            </a:bodyPr>
            <a:lstStyle/>
            <a:p>
              <a:r>
                <a:rPr lang="en-US" sz="1400" dirty="0">
                  <a:latin typeface="Franklin Gothic Book" panose="020B0503020102020204" pitchFamily="34" charset="0"/>
                </a:rPr>
                <a:t>John OOP cost: </a:t>
              </a:r>
              <a:r>
                <a:rPr lang="en-US" sz="1400" dirty="0">
                  <a:latin typeface="Franklin Gothic Medium" panose="020B0603020102020204" pitchFamily="34" charset="0"/>
                </a:rPr>
                <a:t>$200 </a:t>
              </a:r>
            </a:p>
            <a:p>
              <a:r>
                <a:rPr lang="en-US" sz="1400" i="1" dirty="0">
                  <a:latin typeface="Franklin Gothic Book" panose="020B0503020102020204" pitchFamily="34" charset="0"/>
                </a:rPr>
                <a:t>(25% of $800)</a:t>
              </a:r>
            </a:p>
          </p:txBody>
        </p:sp>
        <p:cxnSp>
          <p:nvCxnSpPr>
            <p:cNvPr id="20" name="Straight Arrow Connector 19">
              <a:extLst>
                <a:ext uri="{FF2B5EF4-FFF2-40B4-BE49-F238E27FC236}">
                  <a16:creationId xmlns:a16="http://schemas.microsoft.com/office/drawing/2014/main" id="{CD90C5D5-38A6-1C0B-F286-DD9DF7E6B46B}"/>
                </a:ext>
              </a:extLst>
            </p:cNvPr>
            <p:cNvCxnSpPr/>
            <p:nvPr/>
          </p:nvCxnSpPr>
          <p:spPr>
            <a:xfrm>
              <a:off x="5097919" y="5134006"/>
              <a:ext cx="822960" cy="0"/>
            </a:xfrm>
            <a:prstGeom prst="straightConnector1">
              <a:avLst/>
            </a:prstGeom>
            <a:ln w="19050">
              <a:solidFill>
                <a:srgbClr val="FF0000"/>
              </a:solidFill>
              <a:prstDash val="sysDash"/>
              <a:headEnd type="oval"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75E2936-EA6A-4FE3-8651-CA2968F7EAA2}"/>
                </a:ext>
              </a:extLst>
            </p:cNvPr>
            <p:cNvSpPr txBox="1"/>
            <p:nvPr/>
          </p:nvSpPr>
          <p:spPr>
            <a:xfrm>
              <a:off x="6685587" y="5130702"/>
              <a:ext cx="1456795" cy="954107"/>
            </a:xfrm>
            <a:prstGeom prst="rect">
              <a:avLst/>
            </a:prstGeom>
            <a:noFill/>
          </p:spPr>
          <p:txBody>
            <a:bodyPr wrap="square" rtlCol="0">
              <a:spAutoFit/>
            </a:bodyPr>
            <a:lstStyle/>
            <a:p>
              <a:r>
                <a:rPr lang="en-US" sz="1400" dirty="0">
                  <a:latin typeface="Franklin Gothic Book" panose="020B0503020102020204" pitchFamily="34" charset="0"/>
                </a:rPr>
                <a:t>John OOP cost:  </a:t>
              </a:r>
            </a:p>
            <a:p>
              <a:r>
                <a:rPr lang="en-US" sz="1400" dirty="0">
                  <a:latin typeface="Franklin Gothic Medium" panose="020B0603020102020204" pitchFamily="34" charset="0"/>
                </a:rPr>
                <a:t>$570</a:t>
              </a:r>
            </a:p>
            <a:p>
              <a:r>
                <a:rPr lang="en-US" sz="1400" i="1" dirty="0">
                  <a:latin typeface="Franklin Gothic Book" panose="020B0503020102020204" pitchFamily="34" charset="0"/>
                </a:rPr>
                <a:t>(25% of $2,280)</a:t>
              </a:r>
            </a:p>
            <a:p>
              <a:r>
                <a:rPr lang="en-US" sz="1400" dirty="0">
                  <a:latin typeface="Franklin Gothic Book" panose="020B0503020102020204" pitchFamily="34" charset="0"/>
                </a:rPr>
                <a:t>+ </a:t>
              </a:r>
              <a:r>
                <a:rPr lang="en-US" sz="1400" dirty="0">
                  <a:latin typeface="Franklin Gothic Medium" panose="020B0603020102020204" pitchFamily="34" charset="0"/>
                </a:rPr>
                <a:t>$40 </a:t>
              </a:r>
              <a:r>
                <a:rPr lang="en-US" sz="1400" dirty="0">
                  <a:latin typeface="Franklin Gothic Book" panose="020B0503020102020204" pitchFamily="34" charset="0"/>
                </a:rPr>
                <a:t>copay</a:t>
              </a:r>
            </a:p>
          </p:txBody>
        </p:sp>
        <p:cxnSp>
          <p:nvCxnSpPr>
            <p:cNvPr id="22" name="Straight Arrow Connector 21">
              <a:extLst>
                <a:ext uri="{FF2B5EF4-FFF2-40B4-BE49-F238E27FC236}">
                  <a16:creationId xmlns:a16="http://schemas.microsoft.com/office/drawing/2014/main" id="{FC28A5B3-59EC-7855-F6D3-D57ADE006F46}"/>
                </a:ext>
              </a:extLst>
            </p:cNvPr>
            <p:cNvCxnSpPr/>
            <p:nvPr/>
          </p:nvCxnSpPr>
          <p:spPr>
            <a:xfrm>
              <a:off x="6701346" y="5107663"/>
              <a:ext cx="1645920" cy="0"/>
            </a:xfrm>
            <a:prstGeom prst="straightConnector1">
              <a:avLst/>
            </a:prstGeom>
            <a:ln w="19050">
              <a:solidFill>
                <a:srgbClr val="FF0000"/>
              </a:solidFill>
              <a:prstDash val="sysDash"/>
              <a:headEnd type="oval"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880CB77-0465-4446-2818-9DFE9B3708D7}"/>
                </a:ext>
              </a:extLst>
            </p:cNvPr>
            <p:cNvSpPr txBox="1"/>
            <p:nvPr/>
          </p:nvSpPr>
          <p:spPr>
            <a:xfrm>
              <a:off x="8401584" y="5130702"/>
              <a:ext cx="1456795" cy="523220"/>
            </a:xfrm>
            <a:prstGeom prst="rect">
              <a:avLst/>
            </a:prstGeom>
            <a:noFill/>
          </p:spPr>
          <p:txBody>
            <a:bodyPr wrap="square" rtlCol="0">
              <a:spAutoFit/>
            </a:bodyPr>
            <a:lstStyle/>
            <a:p>
              <a:r>
                <a:rPr lang="en-US" sz="1400" dirty="0">
                  <a:latin typeface="Franklin Gothic Book" panose="020B0503020102020204" pitchFamily="34" charset="0"/>
                </a:rPr>
                <a:t>John OOP cost: </a:t>
              </a:r>
            </a:p>
            <a:p>
              <a:r>
                <a:rPr lang="en-US" sz="1400" dirty="0">
                  <a:latin typeface="Franklin Gothic Medium" panose="020B0603020102020204" pitchFamily="34" charset="0"/>
                </a:rPr>
                <a:t>$0</a:t>
              </a:r>
            </a:p>
          </p:txBody>
        </p:sp>
        <p:cxnSp>
          <p:nvCxnSpPr>
            <p:cNvPr id="24" name="Straight Arrow Connector 23">
              <a:extLst>
                <a:ext uri="{FF2B5EF4-FFF2-40B4-BE49-F238E27FC236}">
                  <a16:creationId xmlns:a16="http://schemas.microsoft.com/office/drawing/2014/main" id="{AF450468-FE38-A9BE-CC9F-5E5CC0CDD9C1}"/>
                </a:ext>
              </a:extLst>
            </p:cNvPr>
            <p:cNvCxnSpPr/>
            <p:nvPr/>
          </p:nvCxnSpPr>
          <p:spPr>
            <a:xfrm>
              <a:off x="8417343" y="5107663"/>
              <a:ext cx="960120" cy="0"/>
            </a:xfrm>
            <a:prstGeom prst="straightConnector1">
              <a:avLst/>
            </a:prstGeom>
            <a:ln w="19050">
              <a:solidFill>
                <a:srgbClr val="FF0000"/>
              </a:solidFill>
              <a:prstDash val="sysDash"/>
              <a:headEnd type="oval"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9599DBE-2DFF-0F1D-9E10-C7F2A34CC21A}"/>
                </a:ext>
              </a:extLst>
            </p:cNvPr>
            <p:cNvCxnSpPr/>
            <p:nvPr/>
          </p:nvCxnSpPr>
          <p:spPr>
            <a:xfrm flipH="1">
              <a:off x="8347956" y="4188060"/>
              <a:ext cx="0" cy="201168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E174909D-4048-E146-D386-F50CA9388AE2}"/>
                </a:ext>
              </a:extLst>
            </p:cNvPr>
            <p:cNvSpPr/>
            <p:nvPr/>
          </p:nvSpPr>
          <p:spPr>
            <a:xfrm>
              <a:off x="3887253" y="3808455"/>
              <a:ext cx="1159695" cy="45774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200" dirty="0">
                  <a:solidFill>
                    <a:schemeClr val="tx1"/>
                  </a:solidFill>
                  <a:latin typeface="Franklin Gothic Medium" panose="020B0603020102020204" pitchFamily="34" charset="0"/>
                </a:rPr>
                <a:t>Reach $5,500 deductible</a:t>
              </a:r>
            </a:p>
          </p:txBody>
        </p:sp>
        <p:sp>
          <p:nvSpPr>
            <p:cNvPr id="27" name="Rectangle 26">
              <a:extLst>
                <a:ext uri="{FF2B5EF4-FFF2-40B4-BE49-F238E27FC236}">
                  <a16:creationId xmlns:a16="http://schemas.microsoft.com/office/drawing/2014/main" id="{76399E61-8D68-854C-3CA1-9912774DE7C2}"/>
                </a:ext>
              </a:extLst>
            </p:cNvPr>
            <p:cNvSpPr/>
            <p:nvPr/>
          </p:nvSpPr>
          <p:spPr>
            <a:xfrm>
              <a:off x="7196624" y="3806412"/>
              <a:ext cx="1159695" cy="45774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200" dirty="0">
                  <a:solidFill>
                    <a:schemeClr val="tx1"/>
                  </a:solidFill>
                  <a:latin typeface="Franklin Gothic Medium" panose="020B0603020102020204" pitchFamily="34" charset="0"/>
                </a:rPr>
                <a:t>Reach $6,350 OOP limit</a:t>
              </a:r>
            </a:p>
          </p:txBody>
        </p:sp>
        <p:sp>
          <p:nvSpPr>
            <p:cNvPr id="28" name="TextBox 27">
              <a:extLst>
                <a:ext uri="{FF2B5EF4-FFF2-40B4-BE49-F238E27FC236}">
                  <a16:creationId xmlns:a16="http://schemas.microsoft.com/office/drawing/2014/main" id="{ADE79FA4-6150-8BCA-A9D8-C694BA257533}"/>
                </a:ext>
              </a:extLst>
            </p:cNvPr>
            <p:cNvSpPr txBox="1"/>
            <p:nvPr/>
          </p:nvSpPr>
          <p:spPr>
            <a:xfrm>
              <a:off x="6914187" y="4654493"/>
              <a:ext cx="2194560" cy="307777"/>
            </a:xfrm>
            <a:prstGeom prst="rect">
              <a:avLst/>
            </a:prstGeom>
            <a:solidFill>
              <a:schemeClr val="bg1"/>
            </a:solidFill>
          </p:spPr>
          <p:txBody>
            <a:bodyPr wrap="square" rtlCol="0">
              <a:spAutoFit/>
            </a:bodyPr>
            <a:lstStyle/>
            <a:p>
              <a:pPr algn="ctr"/>
              <a:r>
                <a:rPr lang="en-US" sz="1400" i="1" dirty="0">
                  <a:latin typeface="Franklin Gothic Medium" panose="020B0603020102020204" pitchFamily="34" charset="0"/>
                </a:rPr>
                <a:t>Health Costs: $5,500 </a:t>
              </a:r>
            </a:p>
          </p:txBody>
        </p:sp>
        <p:cxnSp>
          <p:nvCxnSpPr>
            <p:cNvPr id="29" name="Straight Connector 28">
              <a:extLst>
                <a:ext uri="{FF2B5EF4-FFF2-40B4-BE49-F238E27FC236}">
                  <a16:creationId xmlns:a16="http://schemas.microsoft.com/office/drawing/2014/main" id="{29CA5288-59E8-0616-34D1-C6203D899284}"/>
                </a:ext>
              </a:extLst>
            </p:cNvPr>
            <p:cNvCxnSpPr/>
            <p:nvPr/>
          </p:nvCxnSpPr>
          <p:spPr>
            <a:xfrm>
              <a:off x="2812486" y="4036369"/>
              <a:ext cx="1074767" cy="0"/>
            </a:xfrm>
            <a:prstGeom prst="line">
              <a:avLst/>
            </a:prstGeom>
            <a:ln>
              <a:solidFill>
                <a:schemeClr val="tx1"/>
              </a:solidFill>
              <a:prstDash val="sysDot"/>
              <a:headEnd type="oval" w="sm" len="sm"/>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606C8BD-B7A3-F3E5-31F0-35B04196D037}"/>
                </a:ext>
              </a:extLst>
            </p:cNvPr>
            <p:cNvSpPr txBox="1"/>
            <p:nvPr/>
          </p:nvSpPr>
          <p:spPr>
            <a:xfrm>
              <a:off x="3009388" y="3844463"/>
              <a:ext cx="681510" cy="461665"/>
            </a:xfrm>
            <a:prstGeom prst="rect">
              <a:avLst/>
            </a:prstGeom>
            <a:solidFill>
              <a:schemeClr val="bg1"/>
            </a:solidFill>
            <a:ln>
              <a:noFill/>
            </a:ln>
          </p:spPr>
          <p:txBody>
            <a:bodyPr wrap="square" lIns="0" rIns="0" rtlCol="0">
              <a:spAutoFit/>
            </a:bodyPr>
            <a:lstStyle/>
            <a:p>
              <a:pPr algn="ctr"/>
              <a:r>
                <a:rPr lang="en-US" sz="1200" i="1" dirty="0">
                  <a:latin typeface="Franklin Gothic Medium" panose="020B0603020102020204" pitchFamily="34" charset="0"/>
                </a:rPr>
                <a:t>John pays 100%</a:t>
              </a:r>
            </a:p>
          </p:txBody>
        </p:sp>
      </p:grpSp>
      <p:pic>
        <p:nvPicPr>
          <p:cNvPr id="33" name="Audio 32">
            <a:hlinkClick r:id="" action="ppaction://media"/>
            <a:extLst>
              <a:ext uri="{FF2B5EF4-FFF2-40B4-BE49-F238E27FC236}">
                <a16:creationId xmlns:a16="http://schemas.microsoft.com/office/drawing/2014/main" id="{91977681-BA1B-4AE9-9F5D-5D3DEE191E94}"/>
              </a:ext>
            </a:extLst>
          </p:cNvPr>
          <p:cNvPicPr>
            <a:picLocks noChangeAspect="1"/>
          </p:cNvPicPr>
          <p:nvPr>
            <a:audioFile r:link="rId1"/>
            <p:extLst>
              <p:ext uri="{DAA4B4D4-6D71-4841-9C94-3DE7FCFB9230}">
                <p14:media xmlns:p14="http://schemas.microsoft.com/office/powerpoint/2010/main" r:embed="rId2">
                  <p14:trim end="172.4489"/>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3073840"/>
      </p:ext>
    </p:extLst>
  </p:cSld>
  <p:clrMapOvr>
    <a:masterClrMapping/>
  </p:clrMapOvr>
  <p:transition spd="slow" advTm="433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AF96-F2E8-9B49-99FB-1D2BF1115954}"/>
              </a:ext>
            </a:extLst>
          </p:cNvPr>
          <p:cNvSpPr>
            <a:spLocks noGrp="1"/>
          </p:cNvSpPr>
          <p:nvPr>
            <p:ph type="title"/>
          </p:nvPr>
        </p:nvSpPr>
        <p:spPr/>
        <p:txBody>
          <a:bodyPr>
            <a:normAutofit/>
          </a:bodyPr>
          <a:lstStyle/>
          <a:p>
            <a:r>
              <a:rPr lang="en-US" dirty="0"/>
              <a:t>Get Covered NJ Plans</a:t>
            </a:r>
          </a:p>
        </p:txBody>
      </p:sp>
      <p:sp>
        <p:nvSpPr>
          <p:cNvPr id="3" name="Slide Number Placeholder 2">
            <a:extLst>
              <a:ext uri="{FF2B5EF4-FFF2-40B4-BE49-F238E27FC236}">
                <a16:creationId xmlns:a16="http://schemas.microsoft.com/office/drawing/2014/main" id="{9D79292E-FCD7-ACA8-16E8-B69DF4903978}"/>
              </a:ext>
            </a:extLst>
          </p:cNvPr>
          <p:cNvSpPr>
            <a:spLocks noGrp="1"/>
          </p:cNvSpPr>
          <p:nvPr>
            <p:ph type="sldNum" sz="quarter" idx="4"/>
          </p:nvPr>
        </p:nvSpPr>
        <p:spPr/>
        <p:txBody>
          <a:bodyPr/>
          <a:lstStyle/>
          <a:p>
            <a:fld id="{8E3841BA-CA90-4039-8277-58D1680CD8C8}" type="slidenum">
              <a:rPr lang="en-US" smtClean="0"/>
              <a:t>25</a:t>
            </a:fld>
            <a:endParaRPr lang="en-US"/>
          </a:p>
        </p:txBody>
      </p:sp>
      <p:sp>
        <p:nvSpPr>
          <p:cNvPr id="4" name="Text Placeholder 3">
            <a:extLst>
              <a:ext uri="{FF2B5EF4-FFF2-40B4-BE49-F238E27FC236}">
                <a16:creationId xmlns:a16="http://schemas.microsoft.com/office/drawing/2014/main" id="{ADDD8523-58DF-663B-4069-15B487753F99}"/>
              </a:ext>
            </a:extLst>
          </p:cNvPr>
          <p:cNvSpPr>
            <a:spLocks noGrp="1"/>
          </p:cNvSpPr>
          <p:nvPr>
            <p:ph type="body" sz="quarter" idx="4294967295"/>
          </p:nvPr>
        </p:nvSpPr>
        <p:spPr>
          <a:xfrm>
            <a:off x="247650" y="992188"/>
            <a:ext cx="11944350" cy="3702050"/>
          </a:xfrm>
          <a:prstGeom prst="rect">
            <a:avLst/>
          </a:prstGeom>
        </p:spPr>
        <p:txBody>
          <a:bodyPr/>
          <a:lstStyle/>
          <a:p>
            <a:pPr>
              <a:buClr>
                <a:srgbClr val="FFC000"/>
              </a:buClr>
            </a:pPr>
            <a:r>
              <a:rPr lang="en-US" sz="3200" dirty="0"/>
              <a:t>Plans on Get Covered NJ are divided into 3 categories: Bronze, Silver and Gold. </a:t>
            </a:r>
          </a:p>
          <a:p>
            <a:pPr>
              <a:buClr>
                <a:srgbClr val="FFC000"/>
              </a:buClr>
            </a:pPr>
            <a:r>
              <a:rPr lang="en-US" sz="3200" dirty="0"/>
              <a:t>Categories are based on how you and your plan split the costs of your health care. They have nothing to do with quality of care.</a:t>
            </a:r>
          </a:p>
        </p:txBody>
      </p:sp>
      <p:graphicFrame>
        <p:nvGraphicFramePr>
          <p:cNvPr id="8" name="Table 7">
            <a:extLst>
              <a:ext uri="{FF2B5EF4-FFF2-40B4-BE49-F238E27FC236}">
                <a16:creationId xmlns:a16="http://schemas.microsoft.com/office/drawing/2014/main" id="{A498DB23-105A-DABE-6C75-5F9D49EC83EE}"/>
              </a:ext>
            </a:extLst>
          </p:cNvPr>
          <p:cNvGraphicFramePr>
            <a:graphicFrameLocks noGrp="1"/>
          </p:cNvGraphicFramePr>
          <p:nvPr>
            <p:extLst>
              <p:ext uri="{D42A27DB-BD31-4B8C-83A1-F6EECF244321}">
                <p14:modId xmlns:p14="http://schemas.microsoft.com/office/powerpoint/2010/main" val="2672053817"/>
              </p:ext>
            </p:extLst>
          </p:nvPr>
        </p:nvGraphicFramePr>
        <p:xfrm>
          <a:off x="1054553" y="3429000"/>
          <a:ext cx="10082894" cy="3198922"/>
        </p:xfrm>
        <a:graphic>
          <a:graphicData uri="http://schemas.openxmlformats.org/drawingml/2006/table">
            <a:tbl>
              <a:tblPr firstRow="1">
                <a:tableStyleId>{93296810-A885-4BE3-A3E7-6D5BEEA58F35}</a:tableStyleId>
              </a:tblPr>
              <a:tblGrid>
                <a:gridCol w="1570622">
                  <a:extLst>
                    <a:ext uri="{9D8B030D-6E8A-4147-A177-3AD203B41FA5}">
                      <a16:colId xmlns:a16="http://schemas.microsoft.com/office/drawing/2014/main" val="20000"/>
                    </a:ext>
                  </a:extLst>
                </a:gridCol>
                <a:gridCol w="8512272">
                  <a:extLst>
                    <a:ext uri="{9D8B030D-6E8A-4147-A177-3AD203B41FA5}">
                      <a16:colId xmlns:a16="http://schemas.microsoft.com/office/drawing/2014/main" val="20001"/>
                    </a:ext>
                  </a:extLst>
                </a:gridCol>
              </a:tblGrid>
              <a:tr h="385374">
                <a:tc gridSpan="2">
                  <a:txBody>
                    <a:bodyPr/>
                    <a:lstStyle/>
                    <a:p>
                      <a:pPr lvl="0" algn="ctr"/>
                      <a:r>
                        <a:rPr lang="en-US" sz="1600" b="1" dirty="0"/>
                        <a:t>METAL LEVEL PLAN TIERS</a:t>
                      </a:r>
                      <a:endParaRPr lang="en-US" sz="1600" b="1" dirty="0">
                        <a:latin typeface="+mn-lt"/>
                      </a:endParaRPr>
                    </a:p>
                  </a:txBody>
                  <a:tcPr anchor="ctr"/>
                </a:tc>
                <a:tc hMerge="1">
                  <a:txBody>
                    <a:bodyPr/>
                    <a:lstStyle/>
                    <a:p>
                      <a:pPr algn="ctr"/>
                      <a:endParaRPr lang="en-US" sz="2400" b="1" dirty="0">
                        <a:solidFill>
                          <a:schemeClr val="tx1"/>
                        </a:solidFill>
                      </a:endParaRPr>
                    </a:p>
                  </a:txBody>
                  <a:tcPr anchor="ctr">
                    <a:solidFill>
                      <a:schemeClr val="tx2">
                        <a:lumMod val="40000"/>
                        <a:lumOff val="60000"/>
                      </a:schemeClr>
                    </a:solidFill>
                  </a:tcPr>
                </a:tc>
                <a:extLst>
                  <a:ext uri="{0D108BD9-81ED-4DB2-BD59-A6C34878D82A}">
                    <a16:rowId xmlns:a16="http://schemas.microsoft.com/office/drawing/2014/main" val="10000"/>
                  </a:ext>
                </a:extLst>
              </a:tr>
              <a:tr h="773551">
                <a:tc>
                  <a:txBody>
                    <a:bodyPr/>
                    <a:lstStyle/>
                    <a:p>
                      <a:pPr marL="342900" indent="-342900" algn="l">
                        <a:buFont typeface="+mj-lt"/>
                        <a:buNone/>
                      </a:pPr>
                      <a:r>
                        <a:rPr lang="en-US" sz="1400" b="1" dirty="0"/>
                        <a:t>Gold</a:t>
                      </a:r>
                      <a:endParaRPr lang="en-US" sz="1400" b="1" dirty="0">
                        <a:latin typeface="+mn-lt"/>
                      </a:endParaRPr>
                    </a:p>
                  </a:txBody>
                  <a:tcPr marL="228600" anchor="ctr"/>
                </a:tc>
                <a:tc>
                  <a:txBody>
                    <a:bodyPr/>
                    <a:lstStyle/>
                    <a:p>
                      <a:pPr algn="l"/>
                      <a:r>
                        <a:rPr lang="en-US" sz="1400" u="none" strike="noStrike" kern="1200" baseline="0" dirty="0"/>
                        <a:t>This plan has a high monthly premium and low cost when you need care. It is a good choice if you are willing to pay more each month to have more costs covered when you get medical treatment. </a:t>
                      </a:r>
                      <a:endParaRPr lang="en-US" sz="1400" b="0" i="0" u="none" strike="noStrike" dirty="0">
                        <a:solidFill>
                          <a:srgbClr val="000000"/>
                        </a:solidFill>
                        <a:latin typeface="+mn-lt"/>
                      </a:endParaRPr>
                    </a:p>
                  </a:txBody>
                  <a:tcPr marL="228600" marR="9525" marT="9525" marB="0" anchor="ctr"/>
                </a:tc>
                <a:extLst>
                  <a:ext uri="{0D108BD9-81ED-4DB2-BD59-A6C34878D82A}">
                    <a16:rowId xmlns:a16="http://schemas.microsoft.com/office/drawing/2014/main" val="10002"/>
                  </a:ext>
                </a:extLst>
              </a:tr>
              <a:tr h="773551">
                <a:tc>
                  <a:txBody>
                    <a:bodyPr/>
                    <a:lstStyle/>
                    <a:p>
                      <a:pPr marL="342900" indent="-342900" algn="l">
                        <a:buFont typeface="+mj-lt"/>
                        <a:buNone/>
                      </a:pPr>
                      <a:r>
                        <a:rPr lang="en-US" sz="1400" b="1" dirty="0"/>
                        <a:t>Silver</a:t>
                      </a:r>
                      <a:endParaRPr lang="en-US" sz="1400" b="1" dirty="0">
                        <a:latin typeface="+mn-lt"/>
                      </a:endParaRPr>
                    </a:p>
                  </a:txBody>
                  <a:tcPr marL="228600" anchor="ctr"/>
                </a:tc>
                <a:tc>
                  <a:txBody>
                    <a:bodyPr/>
                    <a:lstStyle/>
                    <a:p>
                      <a:pPr algn="l"/>
                      <a:r>
                        <a:rPr lang="en-US" sz="1400" u="none" strike="noStrike" kern="1200" baseline="0" dirty="0"/>
                        <a:t>This plan has a moderate monthly premium and moderate cost when you need care. It is a good choice if you qualify for extra help, or if you are willing to pay a higher monthly premium than Bronze and have more of your routine care covered.</a:t>
                      </a:r>
                      <a:endParaRPr lang="en-US" sz="1400" b="0" i="0" u="none" strike="noStrike" dirty="0">
                        <a:solidFill>
                          <a:srgbClr val="000000"/>
                        </a:solidFill>
                        <a:latin typeface="+mn-lt"/>
                      </a:endParaRPr>
                    </a:p>
                  </a:txBody>
                  <a:tcPr marL="228600" marR="9525" marT="9525" marB="0" anchor="ctr"/>
                </a:tc>
                <a:extLst>
                  <a:ext uri="{0D108BD9-81ED-4DB2-BD59-A6C34878D82A}">
                    <a16:rowId xmlns:a16="http://schemas.microsoft.com/office/drawing/2014/main" val="10003"/>
                  </a:ext>
                </a:extLst>
              </a:tr>
              <a:tr h="813681">
                <a:tc>
                  <a:txBody>
                    <a:bodyPr/>
                    <a:lstStyle/>
                    <a:p>
                      <a:pPr marL="342900" marR="0" indent="-342900" algn="l" defTabSz="914400" rtl="0" eaLnBrk="1" fontAlgn="auto" latinLnBrk="0" hangingPunct="1">
                        <a:lnSpc>
                          <a:spcPct val="100000"/>
                        </a:lnSpc>
                        <a:spcBef>
                          <a:spcPts val="0"/>
                        </a:spcBef>
                        <a:spcAft>
                          <a:spcPts val="0"/>
                        </a:spcAft>
                        <a:buClrTx/>
                        <a:buSzTx/>
                        <a:buFont typeface="+mj-lt"/>
                        <a:buNone/>
                        <a:tabLst/>
                        <a:defRPr/>
                      </a:pPr>
                      <a:r>
                        <a:rPr lang="en-US" sz="1400" b="1" dirty="0"/>
                        <a:t>Bronze</a:t>
                      </a:r>
                      <a:endParaRPr lang="en-US" sz="1400" b="1" dirty="0">
                        <a:latin typeface="+mn-lt"/>
                      </a:endParaRPr>
                    </a:p>
                  </a:txBody>
                  <a:tcPr marL="228600" anchor="ctr"/>
                </a:tc>
                <a:tc>
                  <a:txBody>
                    <a:bodyPr/>
                    <a:lstStyle/>
                    <a:p>
                      <a:pPr algn="l"/>
                      <a:r>
                        <a:rPr lang="en-US" sz="1400" u="none" strike="noStrike" kern="1200" baseline="0" dirty="0"/>
                        <a:t>This plan has the lowest monthly premium and high cost when you need care. It is a good choice as a low-cost way to protect yourself from worst-case medical scenarios. You will pay for most routine care yourself.</a:t>
                      </a:r>
                      <a:endParaRPr lang="en-US" sz="1400" b="0" i="0" u="none" strike="noStrike" dirty="0">
                        <a:solidFill>
                          <a:srgbClr val="000000"/>
                        </a:solidFill>
                        <a:latin typeface="+mn-lt"/>
                      </a:endParaRPr>
                    </a:p>
                  </a:txBody>
                  <a:tcPr marL="228600" marR="9525" marT="9525" marB="0" anchor="ctr"/>
                </a:tc>
                <a:extLst>
                  <a:ext uri="{0D108BD9-81ED-4DB2-BD59-A6C34878D82A}">
                    <a16:rowId xmlns:a16="http://schemas.microsoft.com/office/drawing/2014/main" val="10004"/>
                  </a:ext>
                </a:extLst>
              </a:tr>
              <a:tr h="452765">
                <a:tc>
                  <a:txBody>
                    <a:bodyPr/>
                    <a:lstStyle/>
                    <a:p>
                      <a:pPr marL="342900" marR="0" indent="-342900" algn="l" defTabSz="914400" rtl="0" eaLnBrk="1" fontAlgn="auto" latinLnBrk="0" hangingPunct="1">
                        <a:lnSpc>
                          <a:spcPct val="100000"/>
                        </a:lnSpc>
                        <a:spcBef>
                          <a:spcPts val="0"/>
                        </a:spcBef>
                        <a:spcAft>
                          <a:spcPts val="0"/>
                        </a:spcAft>
                        <a:buClrTx/>
                        <a:buSzTx/>
                        <a:buFont typeface="+mj-lt"/>
                        <a:buNone/>
                        <a:tabLst/>
                        <a:defRPr/>
                      </a:pPr>
                      <a:r>
                        <a:rPr kumimoji="0" lang="en-US" sz="1400" b="1" u="none" strike="noStrike" kern="1200" cap="none" spc="0" normalizeH="0" baseline="0" noProof="0" dirty="0">
                          <a:ln>
                            <a:noFill/>
                          </a:ln>
                          <a:solidFill>
                            <a:prstClr val="black"/>
                          </a:solidFill>
                          <a:effectLst/>
                          <a:uLnTx/>
                          <a:uFillTx/>
                        </a:rPr>
                        <a:t>Catastrophic</a:t>
                      </a:r>
                      <a:endParaRPr lang="en-US" sz="1400" b="1" i="0" dirty="0">
                        <a:latin typeface="+mn-lt"/>
                      </a:endParaRPr>
                    </a:p>
                  </a:txBody>
                  <a:tcPr marL="228600" anchor="ct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400" b="0" u="none" strike="noStrike" kern="1200" cap="none" spc="0" normalizeH="0" baseline="0" noProof="0" dirty="0">
                          <a:ln>
                            <a:noFill/>
                          </a:ln>
                          <a:solidFill>
                            <a:srgbClr val="000000"/>
                          </a:solidFill>
                          <a:effectLst/>
                          <a:uLnTx/>
                          <a:uFillTx/>
                        </a:rPr>
                        <a:t>High deductible health plan available for individuals up to age 30.</a:t>
                      </a:r>
                      <a:endParaRPr kumimoji="0" lang="en-US" sz="1400" b="0" i="0" u="none" strike="noStrike" kern="1200" cap="none" spc="0" normalizeH="0" baseline="0" noProof="0" dirty="0">
                        <a:ln>
                          <a:noFill/>
                        </a:ln>
                        <a:solidFill>
                          <a:srgbClr val="000000"/>
                        </a:solidFill>
                        <a:effectLst/>
                        <a:uLnTx/>
                        <a:uFillTx/>
                        <a:latin typeface="+mn-lt"/>
                        <a:ea typeface="+mn-ea"/>
                        <a:cs typeface="+mn-cs"/>
                      </a:endParaRPr>
                    </a:p>
                  </a:txBody>
                  <a:tcPr anchor="ctr"/>
                </a:tc>
                <a:extLst>
                  <a:ext uri="{0D108BD9-81ED-4DB2-BD59-A6C34878D82A}">
                    <a16:rowId xmlns:a16="http://schemas.microsoft.com/office/drawing/2014/main" val="10005"/>
                  </a:ext>
                </a:extLst>
              </a:tr>
            </a:tbl>
          </a:graphicData>
        </a:graphic>
      </p:graphicFrame>
      <p:pic>
        <p:nvPicPr>
          <p:cNvPr id="9" name="Picture 8">
            <a:extLst>
              <a:ext uri="{FF2B5EF4-FFF2-40B4-BE49-F238E27FC236}">
                <a16:creationId xmlns:a16="http://schemas.microsoft.com/office/drawing/2014/main" id="{9B997548-413E-492A-0456-C58FAA0C823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99425" y="4014010"/>
            <a:ext cx="380246" cy="384048"/>
          </a:xfrm>
          <a:prstGeom prst="ellipse">
            <a:avLst/>
          </a:prstGeom>
          <a:ln w="3175">
            <a:solidFill>
              <a:schemeClr val="bg1">
                <a:lumMod val="50000"/>
              </a:schemeClr>
            </a:solidFill>
          </a:ln>
          <a:effectLst/>
        </p:spPr>
      </p:pic>
      <p:pic>
        <p:nvPicPr>
          <p:cNvPr id="10" name="Picture 9">
            <a:extLst>
              <a:ext uri="{FF2B5EF4-FFF2-40B4-BE49-F238E27FC236}">
                <a16:creationId xmlns:a16="http://schemas.microsoft.com/office/drawing/2014/main" id="{6FD0624D-0923-AAD7-193F-A1D791EBAC6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095623" y="5541745"/>
            <a:ext cx="384048" cy="384048"/>
          </a:xfrm>
          <a:prstGeom prst="ellipse">
            <a:avLst/>
          </a:prstGeom>
          <a:ln w="3175">
            <a:solidFill>
              <a:schemeClr val="bg1">
                <a:lumMod val="50000"/>
              </a:schemeClr>
            </a:solidFill>
          </a:ln>
          <a:effectLst/>
        </p:spPr>
      </p:pic>
      <p:pic>
        <p:nvPicPr>
          <p:cNvPr id="11" name="Picture 10">
            <a:extLst>
              <a:ext uri="{FF2B5EF4-FFF2-40B4-BE49-F238E27FC236}">
                <a16:creationId xmlns:a16="http://schemas.microsoft.com/office/drawing/2014/main" id="{E5FACA6B-F591-697C-411B-BDFB23E381BC}"/>
              </a:ext>
            </a:extLst>
          </p:cNvPr>
          <p:cNvPicPr>
            <a:picLocks/>
          </p:cNvPicPr>
          <p:nvPr/>
        </p:nvPicPr>
        <p:blipFill rotWithShape="1">
          <a:blip r:embed="rId7" cstate="print">
            <a:extLst>
              <a:ext uri="{28A0092B-C50C-407E-A947-70E740481C1C}">
                <a14:useLocalDpi xmlns:a14="http://schemas.microsoft.com/office/drawing/2010/main" val="0"/>
              </a:ext>
            </a:extLst>
          </a:blip>
          <a:srcRect l="15054" t="15574" r="16092" b="16610"/>
          <a:stretch/>
        </p:blipFill>
        <p:spPr>
          <a:xfrm>
            <a:off x="2095623" y="4791044"/>
            <a:ext cx="384048" cy="384048"/>
          </a:xfrm>
          <a:prstGeom prst="ellipse">
            <a:avLst/>
          </a:prstGeom>
          <a:ln w="3175">
            <a:solidFill>
              <a:schemeClr val="bg1">
                <a:lumMod val="50000"/>
              </a:schemeClr>
            </a:solidFill>
          </a:ln>
          <a:effectLst/>
        </p:spPr>
      </p:pic>
      <p:sp>
        <p:nvSpPr>
          <p:cNvPr id="12" name="Freeform 10">
            <a:extLst>
              <a:ext uri="{FF2B5EF4-FFF2-40B4-BE49-F238E27FC236}">
                <a16:creationId xmlns:a16="http://schemas.microsoft.com/office/drawing/2014/main" id="{9AF06F2F-1510-9E15-C70A-4FCA35C8D8C4}"/>
              </a:ext>
            </a:extLst>
          </p:cNvPr>
          <p:cNvSpPr/>
          <p:nvPr/>
        </p:nvSpPr>
        <p:spPr>
          <a:xfrm flipV="1">
            <a:off x="453088" y="3452736"/>
            <a:ext cx="601465" cy="3175186"/>
          </a:xfrm>
          <a:custGeom>
            <a:avLst/>
            <a:gdLst>
              <a:gd name="connsiteX0" fmla="*/ 300733 w 601465"/>
              <a:gd name="connsiteY0" fmla="*/ 4636444 h 4636444"/>
              <a:gd name="connsiteX1" fmla="*/ 601465 w 601465"/>
              <a:gd name="connsiteY1" fmla="*/ 4335712 h 4636444"/>
              <a:gd name="connsiteX2" fmla="*/ 451099 w 601465"/>
              <a:gd name="connsiteY2" fmla="*/ 4335712 h 4636444"/>
              <a:gd name="connsiteX3" fmla="*/ 451099 w 601465"/>
              <a:gd name="connsiteY3" fmla="*/ 198458 h 4636444"/>
              <a:gd name="connsiteX4" fmla="*/ 452007 w 601465"/>
              <a:gd name="connsiteY4" fmla="*/ 198458 h 4636444"/>
              <a:gd name="connsiteX5" fmla="*/ 452007 w 601465"/>
              <a:gd name="connsiteY5" fmla="*/ 0 h 4636444"/>
              <a:gd name="connsiteX6" fmla="*/ 160385 w 601465"/>
              <a:gd name="connsiteY6" fmla="*/ 193517 h 4636444"/>
              <a:gd name="connsiteX7" fmla="*/ 150366 w 601465"/>
              <a:gd name="connsiteY7" fmla="*/ 193517 h 4636444"/>
              <a:gd name="connsiteX8" fmla="*/ 150366 w 601465"/>
              <a:gd name="connsiteY8" fmla="*/ 4335712 h 4636444"/>
              <a:gd name="connsiteX9" fmla="*/ 0 w 601465"/>
              <a:gd name="connsiteY9" fmla="*/ 4335712 h 463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465" h="4636444">
                <a:moveTo>
                  <a:pt x="300733" y="4636444"/>
                </a:moveTo>
                <a:lnTo>
                  <a:pt x="601465" y="4335712"/>
                </a:lnTo>
                <a:lnTo>
                  <a:pt x="451099" y="4335712"/>
                </a:lnTo>
                <a:lnTo>
                  <a:pt x="451099" y="198458"/>
                </a:lnTo>
                <a:lnTo>
                  <a:pt x="452007" y="198458"/>
                </a:lnTo>
                <a:lnTo>
                  <a:pt x="452007" y="0"/>
                </a:lnTo>
                <a:lnTo>
                  <a:pt x="160385" y="193517"/>
                </a:lnTo>
                <a:lnTo>
                  <a:pt x="150366" y="193517"/>
                </a:lnTo>
                <a:lnTo>
                  <a:pt x="150366" y="4335712"/>
                </a:lnTo>
                <a:lnTo>
                  <a:pt x="0" y="4335712"/>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lvl="0" algn="ctr"/>
            <a:r>
              <a:rPr lang="en-US" sz="1600" b="1" dirty="0">
                <a:solidFill>
                  <a:prstClr val="black"/>
                </a:solidFill>
              </a:rPr>
              <a:t>Costs covered by a plan</a:t>
            </a:r>
          </a:p>
        </p:txBody>
      </p:sp>
      <p:sp>
        <p:nvSpPr>
          <p:cNvPr id="13" name="Freeform 11">
            <a:extLst>
              <a:ext uri="{FF2B5EF4-FFF2-40B4-BE49-F238E27FC236}">
                <a16:creationId xmlns:a16="http://schemas.microsoft.com/office/drawing/2014/main" id="{7E11A1A4-57E6-0073-F2B7-B2D93DFFD90A}"/>
              </a:ext>
            </a:extLst>
          </p:cNvPr>
          <p:cNvSpPr/>
          <p:nvPr/>
        </p:nvSpPr>
        <p:spPr>
          <a:xfrm flipH="1">
            <a:off x="11137446" y="3429000"/>
            <a:ext cx="601465" cy="3198922"/>
          </a:xfrm>
          <a:custGeom>
            <a:avLst/>
            <a:gdLst>
              <a:gd name="connsiteX0" fmla="*/ 300733 w 601465"/>
              <a:gd name="connsiteY0" fmla="*/ 4636444 h 4636444"/>
              <a:gd name="connsiteX1" fmla="*/ 601465 w 601465"/>
              <a:gd name="connsiteY1" fmla="*/ 4335712 h 4636444"/>
              <a:gd name="connsiteX2" fmla="*/ 451099 w 601465"/>
              <a:gd name="connsiteY2" fmla="*/ 4335712 h 4636444"/>
              <a:gd name="connsiteX3" fmla="*/ 451099 w 601465"/>
              <a:gd name="connsiteY3" fmla="*/ 198458 h 4636444"/>
              <a:gd name="connsiteX4" fmla="*/ 452007 w 601465"/>
              <a:gd name="connsiteY4" fmla="*/ 198458 h 4636444"/>
              <a:gd name="connsiteX5" fmla="*/ 452007 w 601465"/>
              <a:gd name="connsiteY5" fmla="*/ 0 h 4636444"/>
              <a:gd name="connsiteX6" fmla="*/ 160385 w 601465"/>
              <a:gd name="connsiteY6" fmla="*/ 193517 h 4636444"/>
              <a:gd name="connsiteX7" fmla="*/ 150366 w 601465"/>
              <a:gd name="connsiteY7" fmla="*/ 193517 h 4636444"/>
              <a:gd name="connsiteX8" fmla="*/ 150366 w 601465"/>
              <a:gd name="connsiteY8" fmla="*/ 4335712 h 4636444"/>
              <a:gd name="connsiteX9" fmla="*/ 0 w 601465"/>
              <a:gd name="connsiteY9" fmla="*/ 4335712 h 463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465" h="4636444">
                <a:moveTo>
                  <a:pt x="300733" y="4636444"/>
                </a:moveTo>
                <a:lnTo>
                  <a:pt x="601465" y="4335712"/>
                </a:lnTo>
                <a:lnTo>
                  <a:pt x="451099" y="4335712"/>
                </a:lnTo>
                <a:lnTo>
                  <a:pt x="451099" y="198458"/>
                </a:lnTo>
                <a:lnTo>
                  <a:pt x="452007" y="198458"/>
                </a:lnTo>
                <a:lnTo>
                  <a:pt x="452007" y="0"/>
                </a:lnTo>
                <a:lnTo>
                  <a:pt x="160385" y="193517"/>
                </a:lnTo>
                <a:lnTo>
                  <a:pt x="150366" y="193517"/>
                </a:lnTo>
                <a:lnTo>
                  <a:pt x="150366" y="4335712"/>
                </a:lnTo>
                <a:lnTo>
                  <a:pt x="0" y="4335712"/>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lvl="0" algn="ctr"/>
            <a:r>
              <a:rPr lang="en-US" sz="1600" b="1" dirty="0">
                <a:solidFill>
                  <a:prstClr val="black"/>
                </a:solidFill>
              </a:rPr>
              <a:t>Premiums paid by consumer</a:t>
            </a:r>
          </a:p>
        </p:txBody>
      </p:sp>
      <p:pic>
        <p:nvPicPr>
          <p:cNvPr id="17" name="Audio 16">
            <a:hlinkClick r:id="" action="ppaction://media"/>
            <a:extLst>
              <a:ext uri="{FF2B5EF4-FFF2-40B4-BE49-F238E27FC236}">
                <a16:creationId xmlns:a16="http://schemas.microsoft.com/office/drawing/2014/main" id="{45BCDC09-3424-4D41-8644-E62896EFD1B5}"/>
              </a:ext>
            </a:extLst>
          </p:cNvPr>
          <p:cNvPicPr>
            <a:picLocks noChangeAspect="1"/>
          </p:cNvPicPr>
          <p:nvPr>
            <a:audioFile r:link="rId2"/>
            <p:extLst>
              <p:ext uri="{DAA4B4D4-6D71-4841-9C94-3DE7FCFB9230}">
                <p14:media xmlns:p14="http://schemas.microsoft.com/office/powerpoint/2010/main" r:embed="rId3">
                  <p14:trim st="600"/>
                </p14:media>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86581910"/>
      </p:ext>
    </p:extLst>
  </p:cSld>
  <p:clrMapOvr>
    <a:masterClrMapping/>
  </p:clrMapOvr>
  <mc:AlternateContent xmlns:mc="http://schemas.openxmlformats.org/markup-compatibility/2006" xmlns:p14="http://schemas.microsoft.com/office/powerpoint/2010/main">
    <mc:Choice Requires="p14">
      <p:transition spd="med" p14:dur="700" advTm="53290">
        <p:fade/>
      </p:transition>
    </mc:Choice>
    <mc:Fallback xmlns="">
      <p:transition spd="med" advTm="53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0-#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7"/>
                </p:tgtEl>
              </p:cMediaNode>
            </p:audio>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B930-A78C-939E-2BFF-17CD355CD4B4}"/>
              </a:ext>
            </a:extLst>
          </p:cNvPr>
          <p:cNvSpPr>
            <a:spLocks noGrp="1"/>
          </p:cNvSpPr>
          <p:nvPr>
            <p:ph type="title"/>
          </p:nvPr>
        </p:nvSpPr>
        <p:spPr/>
        <p:txBody>
          <a:bodyPr>
            <a:normAutofit/>
          </a:bodyPr>
          <a:lstStyle/>
          <a:p>
            <a:r>
              <a:rPr lang="en-US" dirty="0"/>
              <a:t>GET COVERED NJ - Financial Help</a:t>
            </a:r>
          </a:p>
        </p:txBody>
      </p:sp>
      <p:sp>
        <p:nvSpPr>
          <p:cNvPr id="3" name="Slide Number Placeholder 2">
            <a:extLst>
              <a:ext uri="{FF2B5EF4-FFF2-40B4-BE49-F238E27FC236}">
                <a16:creationId xmlns:a16="http://schemas.microsoft.com/office/drawing/2014/main" id="{364769D5-D97B-00A4-0A90-81018130623D}"/>
              </a:ext>
            </a:extLst>
          </p:cNvPr>
          <p:cNvSpPr>
            <a:spLocks noGrp="1"/>
          </p:cNvSpPr>
          <p:nvPr>
            <p:ph type="sldNum" sz="quarter" idx="4"/>
          </p:nvPr>
        </p:nvSpPr>
        <p:spPr/>
        <p:txBody>
          <a:bodyPr/>
          <a:lstStyle/>
          <a:p>
            <a:fld id="{8E3841BA-CA90-4039-8277-58D1680CD8C8}" type="slidenum">
              <a:rPr lang="en-US" smtClean="0"/>
              <a:t>26</a:t>
            </a:fld>
            <a:endParaRPr lang="en-US"/>
          </a:p>
        </p:txBody>
      </p:sp>
      <p:sp>
        <p:nvSpPr>
          <p:cNvPr id="4" name="Text Placeholder 3">
            <a:extLst>
              <a:ext uri="{FF2B5EF4-FFF2-40B4-BE49-F238E27FC236}">
                <a16:creationId xmlns:a16="http://schemas.microsoft.com/office/drawing/2014/main" id="{95C571F8-2E97-496E-56AC-C24A862FC22B}"/>
              </a:ext>
            </a:extLst>
          </p:cNvPr>
          <p:cNvSpPr>
            <a:spLocks noGrp="1"/>
          </p:cNvSpPr>
          <p:nvPr>
            <p:ph type="body" sz="quarter" idx="4294967295"/>
          </p:nvPr>
        </p:nvSpPr>
        <p:spPr>
          <a:xfrm>
            <a:off x="247650" y="992188"/>
            <a:ext cx="11944350" cy="5730875"/>
          </a:xfrm>
          <a:prstGeom prst="rect">
            <a:avLst/>
          </a:prstGeom>
        </p:spPr>
        <p:txBody>
          <a:bodyPr/>
          <a:lstStyle/>
          <a:p>
            <a:pPr>
              <a:buClr>
                <a:srgbClr val="FFC000"/>
              </a:buClr>
            </a:pPr>
            <a:r>
              <a:rPr lang="en-US" sz="2400" dirty="0"/>
              <a:t>Anyone can purchase a plan on Get Covered NJ. Only some people qualify for financial help.</a:t>
            </a:r>
          </a:p>
          <a:p>
            <a:pPr>
              <a:buClr>
                <a:srgbClr val="FFC000"/>
              </a:buClr>
            </a:pPr>
            <a:r>
              <a:rPr lang="en-US" sz="2400" dirty="0"/>
              <a:t>There are 3 types of financial help available through the Marketplace:</a:t>
            </a:r>
          </a:p>
          <a:p>
            <a:pPr lvl="1">
              <a:buClr>
                <a:srgbClr val="FFC000"/>
              </a:buClr>
              <a:buFont typeface="Wingdings" panose="05000000000000000000" pitchFamily="2" charset="2"/>
              <a:buChar char="Ø"/>
            </a:pPr>
            <a:r>
              <a:rPr lang="en-US" sz="2000" b="1" dirty="0"/>
              <a:t>Premium Tax Credits </a:t>
            </a:r>
            <a:r>
              <a:rPr lang="en-US" sz="2000" dirty="0"/>
              <a:t>(PTC) - Help paying your monthly premiums.</a:t>
            </a:r>
          </a:p>
          <a:p>
            <a:pPr lvl="1">
              <a:buClr>
                <a:srgbClr val="FFC000"/>
              </a:buClr>
              <a:buFont typeface="Wingdings" panose="05000000000000000000" pitchFamily="2" charset="2"/>
              <a:buChar char="Ø"/>
            </a:pPr>
            <a:r>
              <a:rPr lang="en-US" sz="2000" b="1" dirty="0"/>
              <a:t>Cost Sharing Reductions </a:t>
            </a:r>
            <a:r>
              <a:rPr lang="en-US" sz="2000" dirty="0"/>
              <a:t>(CSR) - A reduction in the out-of-pocket charges you pay for medical care covered by the plan. This is only available if you enroll in a plan on the Silver Level.</a:t>
            </a:r>
          </a:p>
          <a:p>
            <a:pPr lvl="1">
              <a:buClr>
                <a:srgbClr val="FFC000"/>
              </a:buClr>
              <a:buFont typeface="Wingdings" panose="05000000000000000000" pitchFamily="2" charset="2"/>
              <a:buChar char="Ø"/>
            </a:pPr>
            <a:r>
              <a:rPr lang="en-US" sz="2000" b="1" dirty="0"/>
              <a:t>New Jersey Health Plan Savings </a:t>
            </a:r>
            <a:r>
              <a:rPr lang="en-US" sz="2000" dirty="0"/>
              <a:t>(NJHPS) - Additional help paying for your monthly premiums.</a:t>
            </a:r>
          </a:p>
          <a:p>
            <a:pPr>
              <a:buClr>
                <a:srgbClr val="FFC000"/>
              </a:buClr>
            </a:pPr>
            <a:r>
              <a:rPr lang="en-US" sz="2400" dirty="0"/>
              <a:t>If you receive financial help, you must file taxes at the end of the year and cannot be a dependent on someone else’s tax return. If you are married, you must file taxes jointly. </a:t>
            </a:r>
          </a:p>
          <a:p>
            <a:pPr>
              <a:buClr>
                <a:srgbClr val="FFC000"/>
              </a:buClr>
            </a:pPr>
            <a:r>
              <a:rPr lang="en-US" sz="2400" dirty="0"/>
              <a:t>Premium Tax Credits are reconciled on your tax return. Cost Sharing Reductions and NJHPS are not reconciled.</a:t>
            </a:r>
          </a:p>
        </p:txBody>
      </p:sp>
      <p:pic>
        <p:nvPicPr>
          <p:cNvPr id="8" name="Audio 7">
            <a:hlinkClick r:id="" action="ppaction://media"/>
            <a:extLst>
              <a:ext uri="{FF2B5EF4-FFF2-40B4-BE49-F238E27FC236}">
                <a16:creationId xmlns:a16="http://schemas.microsoft.com/office/drawing/2014/main" id="{E5C0B0A6-18C2-4B4D-888B-CAC2E45FF8CD}"/>
              </a:ext>
            </a:extLst>
          </p:cNvPr>
          <p:cNvPicPr>
            <a:picLocks noChangeAspect="1"/>
          </p:cNvPicPr>
          <p:nvPr>
            <a:audioFile r:link="rId1"/>
            <p:extLst>
              <p:ext uri="{DAA4B4D4-6D71-4841-9C94-3DE7FCFB9230}">
                <p14:media xmlns:p14="http://schemas.microsoft.com/office/powerpoint/2010/main" r:embed="rId2">
                  <p14:trim st="500" end="26.2131"/>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2390830"/>
      </p:ext>
    </p:extLst>
  </p:cSld>
  <p:clrMapOvr>
    <a:masterClrMapping/>
  </p:clrMapOvr>
  <mc:AlternateContent xmlns:mc="http://schemas.openxmlformats.org/markup-compatibility/2006" xmlns:p14="http://schemas.microsoft.com/office/powerpoint/2010/main">
    <mc:Choice Requires="p14">
      <p:transition spd="slow" p14:dur="2000" advTm="80050"/>
    </mc:Choice>
    <mc:Fallback xmlns="">
      <p:transition spd="slow" advTm="8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6018-85DA-F854-A6B1-8FE880F9D450}"/>
              </a:ext>
            </a:extLst>
          </p:cNvPr>
          <p:cNvSpPr>
            <a:spLocks noGrp="1"/>
          </p:cNvSpPr>
          <p:nvPr>
            <p:ph type="title"/>
          </p:nvPr>
        </p:nvSpPr>
        <p:spPr/>
        <p:txBody>
          <a:bodyPr>
            <a:normAutofit/>
          </a:bodyPr>
          <a:lstStyle/>
          <a:p>
            <a:r>
              <a:rPr lang="en-US" dirty="0"/>
              <a:t>GET COVERED NJ – Financial help</a:t>
            </a:r>
          </a:p>
        </p:txBody>
      </p:sp>
      <p:sp>
        <p:nvSpPr>
          <p:cNvPr id="3" name="Slide Number Placeholder 2">
            <a:extLst>
              <a:ext uri="{FF2B5EF4-FFF2-40B4-BE49-F238E27FC236}">
                <a16:creationId xmlns:a16="http://schemas.microsoft.com/office/drawing/2014/main" id="{280A998B-309B-EC15-2233-3BCD836E2142}"/>
              </a:ext>
            </a:extLst>
          </p:cNvPr>
          <p:cNvSpPr>
            <a:spLocks noGrp="1"/>
          </p:cNvSpPr>
          <p:nvPr>
            <p:ph type="sldNum" sz="quarter" idx="4"/>
          </p:nvPr>
        </p:nvSpPr>
        <p:spPr/>
        <p:txBody>
          <a:bodyPr/>
          <a:lstStyle/>
          <a:p>
            <a:fld id="{8E3841BA-CA90-4039-8277-58D1680CD8C8}" type="slidenum">
              <a:rPr lang="en-US" smtClean="0"/>
              <a:t>27</a:t>
            </a:fld>
            <a:endParaRPr lang="en-US"/>
          </a:p>
        </p:txBody>
      </p:sp>
      <p:sp>
        <p:nvSpPr>
          <p:cNvPr id="4" name="Text Placeholder 3">
            <a:extLst>
              <a:ext uri="{FF2B5EF4-FFF2-40B4-BE49-F238E27FC236}">
                <a16:creationId xmlns:a16="http://schemas.microsoft.com/office/drawing/2014/main" id="{BF663865-4DF0-A7B1-7398-DE4B7B4E58A3}"/>
              </a:ext>
            </a:extLst>
          </p:cNvPr>
          <p:cNvSpPr>
            <a:spLocks noGrp="1"/>
          </p:cNvSpPr>
          <p:nvPr>
            <p:ph type="body" sz="quarter" idx="4294967295"/>
          </p:nvPr>
        </p:nvSpPr>
        <p:spPr>
          <a:xfrm>
            <a:off x="247650" y="992188"/>
            <a:ext cx="11944350" cy="1258887"/>
          </a:xfrm>
          <a:prstGeom prst="rect">
            <a:avLst/>
          </a:prstGeom>
        </p:spPr>
        <p:txBody>
          <a:bodyPr/>
          <a:lstStyle/>
          <a:p>
            <a:pPr>
              <a:buClr>
                <a:srgbClr val="FFC000"/>
              </a:buClr>
            </a:pPr>
            <a:r>
              <a:rPr lang="en-US" sz="3200" dirty="0"/>
              <a:t>You can see what financial help will be offered to you by going to </a:t>
            </a:r>
            <a:r>
              <a:rPr lang="en-US" sz="3200" b="1" dirty="0"/>
              <a:t>www.GetCovered.NJ.gov </a:t>
            </a:r>
            <a:r>
              <a:rPr lang="en-US" sz="3200" dirty="0"/>
              <a:t>and clicking on </a:t>
            </a:r>
            <a:r>
              <a:rPr lang="en-US" sz="3200" b="1" dirty="0"/>
              <a:t>COMPARE PLANS.</a:t>
            </a:r>
            <a:endParaRPr lang="en-US" sz="3200" dirty="0"/>
          </a:p>
        </p:txBody>
      </p:sp>
      <p:pic>
        <p:nvPicPr>
          <p:cNvPr id="5" name="Picture 4">
            <a:extLst>
              <a:ext uri="{FF2B5EF4-FFF2-40B4-BE49-F238E27FC236}">
                <a16:creationId xmlns:a16="http://schemas.microsoft.com/office/drawing/2014/main" id="{B650AB38-1E00-1BFE-6FF1-1BF340797E80}"/>
              </a:ext>
            </a:extLst>
          </p:cNvPr>
          <p:cNvPicPr>
            <a:picLocks noChangeAspect="1"/>
          </p:cNvPicPr>
          <p:nvPr/>
        </p:nvPicPr>
        <p:blipFill>
          <a:blip r:embed="rId4"/>
          <a:stretch>
            <a:fillRect/>
          </a:stretch>
        </p:blipFill>
        <p:spPr>
          <a:xfrm>
            <a:off x="1671147" y="2325903"/>
            <a:ext cx="8849706" cy="4276810"/>
          </a:xfrm>
          <a:prstGeom prst="rect">
            <a:avLst/>
          </a:prstGeom>
        </p:spPr>
      </p:pic>
      <p:pic>
        <p:nvPicPr>
          <p:cNvPr id="6" name="Audio 5">
            <a:hlinkClick r:id="" action="ppaction://media"/>
            <a:extLst>
              <a:ext uri="{FF2B5EF4-FFF2-40B4-BE49-F238E27FC236}">
                <a16:creationId xmlns:a16="http://schemas.microsoft.com/office/drawing/2014/main" id="{4F41BC70-FFBE-4622-8E27-68D85604393A}"/>
              </a:ext>
            </a:extLst>
          </p:cNvPr>
          <p:cNvPicPr>
            <a:picLocks noChangeAspect="1"/>
          </p:cNvPicPr>
          <p:nvPr>
            <a:audioFile r:link="rId1"/>
            <p:extLst>
              <p:ext uri="{DAA4B4D4-6D71-4841-9C94-3DE7FCFB9230}">
                <p14:media xmlns:p14="http://schemas.microsoft.com/office/powerpoint/2010/main" r:embed="rId2">
                  <p14:trim st="1000" end="102.0634"/>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0486049"/>
      </p:ext>
    </p:extLst>
  </p:cSld>
  <p:clrMapOvr>
    <a:masterClrMapping/>
  </p:clrMapOvr>
  <mc:AlternateContent xmlns:mc="http://schemas.openxmlformats.org/markup-compatibility/2006" xmlns:p14="http://schemas.microsoft.com/office/powerpoint/2010/main">
    <mc:Choice Requires="p14">
      <p:transition spd="slow" p14:dur="2000" advTm="24870"/>
    </mc:Choice>
    <mc:Fallback xmlns="">
      <p:transition spd="slow" advTm="2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AA14-76CB-9B49-22A9-D4FCB035B13A}"/>
              </a:ext>
            </a:extLst>
          </p:cNvPr>
          <p:cNvSpPr>
            <a:spLocks noGrp="1"/>
          </p:cNvSpPr>
          <p:nvPr>
            <p:ph type="title"/>
          </p:nvPr>
        </p:nvSpPr>
        <p:spPr/>
        <p:txBody>
          <a:bodyPr>
            <a:normAutofit/>
          </a:bodyPr>
          <a:lstStyle/>
          <a:p>
            <a:r>
              <a:rPr lang="en-US" dirty="0"/>
              <a:t>Cost Sharing reduction (CSR) example</a:t>
            </a:r>
          </a:p>
        </p:txBody>
      </p:sp>
      <p:sp>
        <p:nvSpPr>
          <p:cNvPr id="3" name="Slide Number Placeholder 2">
            <a:extLst>
              <a:ext uri="{FF2B5EF4-FFF2-40B4-BE49-F238E27FC236}">
                <a16:creationId xmlns:a16="http://schemas.microsoft.com/office/drawing/2014/main" id="{B10C2B8B-8D6C-85B9-E07D-9D94BA84D54D}"/>
              </a:ext>
            </a:extLst>
          </p:cNvPr>
          <p:cNvSpPr>
            <a:spLocks noGrp="1"/>
          </p:cNvSpPr>
          <p:nvPr>
            <p:ph type="sldNum" sz="quarter" idx="4"/>
          </p:nvPr>
        </p:nvSpPr>
        <p:spPr/>
        <p:txBody>
          <a:bodyPr/>
          <a:lstStyle/>
          <a:p>
            <a:fld id="{8E3841BA-CA90-4039-8277-58D1680CD8C8}" type="slidenum">
              <a:rPr lang="en-US" smtClean="0"/>
              <a:t>28</a:t>
            </a:fld>
            <a:endParaRPr lang="en-US"/>
          </a:p>
        </p:txBody>
      </p:sp>
      <p:graphicFrame>
        <p:nvGraphicFramePr>
          <p:cNvPr id="5" name="Table 5">
            <a:extLst>
              <a:ext uri="{FF2B5EF4-FFF2-40B4-BE49-F238E27FC236}">
                <a16:creationId xmlns:a16="http://schemas.microsoft.com/office/drawing/2014/main" id="{C4AD2AF6-77D0-DA58-AC64-8B63B535ADAF}"/>
              </a:ext>
            </a:extLst>
          </p:cNvPr>
          <p:cNvGraphicFramePr>
            <a:graphicFrameLocks noGrp="1"/>
          </p:cNvGraphicFramePr>
          <p:nvPr/>
        </p:nvGraphicFramePr>
        <p:xfrm>
          <a:off x="1447800" y="1294794"/>
          <a:ext cx="9079210" cy="5307919"/>
        </p:xfrm>
        <a:graphic>
          <a:graphicData uri="http://schemas.openxmlformats.org/drawingml/2006/table">
            <a:tbl>
              <a:tblPr firstRow="1" bandRow="1">
                <a:tableStyleId>{5C22544A-7EE6-4342-B048-85BDC9FD1C3A}</a:tableStyleId>
              </a:tblPr>
              <a:tblGrid>
                <a:gridCol w="2220494">
                  <a:extLst>
                    <a:ext uri="{9D8B030D-6E8A-4147-A177-3AD203B41FA5}">
                      <a16:colId xmlns:a16="http://schemas.microsoft.com/office/drawing/2014/main" val="20000"/>
                    </a:ext>
                  </a:extLst>
                </a:gridCol>
                <a:gridCol w="1714679">
                  <a:extLst>
                    <a:ext uri="{9D8B030D-6E8A-4147-A177-3AD203B41FA5}">
                      <a16:colId xmlns:a16="http://schemas.microsoft.com/office/drawing/2014/main" val="20001"/>
                    </a:ext>
                  </a:extLst>
                </a:gridCol>
                <a:gridCol w="1714679">
                  <a:extLst>
                    <a:ext uri="{9D8B030D-6E8A-4147-A177-3AD203B41FA5}">
                      <a16:colId xmlns:a16="http://schemas.microsoft.com/office/drawing/2014/main" val="20002"/>
                    </a:ext>
                  </a:extLst>
                </a:gridCol>
                <a:gridCol w="1714679">
                  <a:extLst>
                    <a:ext uri="{9D8B030D-6E8A-4147-A177-3AD203B41FA5}">
                      <a16:colId xmlns:a16="http://schemas.microsoft.com/office/drawing/2014/main" val="20003"/>
                    </a:ext>
                  </a:extLst>
                </a:gridCol>
                <a:gridCol w="1714679">
                  <a:extLst>
                    <a:ext uri="{9D8B030D-6E8A-4147-A177-3AD203B41FA5}">
                      <a16:colId xmlns:a16="http://schemas.microsoft.com/office/drawing/2014/main" val="20004"/>
                    </a:ext>
                  </a:extLst>
                </a:gridCol>
              </a:tblGrid>
              <a:tr h="616487">
                <a:tc>
                  <a:txBody>
                    <a:bodyPr/>
                    <a:lstStyle/>
                    <a:p>
                      <a:pPr algn="l"/>
                      <a:endParaRPr lang="en-US" sz="1800" b="0" dirty="0">
                        <a:solidFill>
                          <a:schemeClr val="tx1"/>
                        </a:solidFill>
                        <a:latin typeface="Franklin Gothic Book" panose="020B0503020102020204" pitchFamily="34" charset="0"/>
                      </a:endParaRP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noFill/>
                  </a:tcPr>
                </a:tc>
                <a:tc>
                  <a:txBody>
                    <a:bodyPr/>
                    <a:lstStyle/>
                    <a:p>
                      <a:pPr algn="ctr"/>
                      <a:endParaRPr lang="en-US" sz="1800" b="0" dirty="0">
                        <a:solidFill>
                          <a:schemeClr val="tx1"/>
                        </a:solidFill>
                        <a:latin typeface="Franklin Gothic Book" panose="020B0503020102020204" pitchFamily="34" charset="0"/>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noFill/>
                  </a:tcPr>
                </a:tc>
                <a:tc>
                  <a:txBody>
                    <a:bodyPr/>
                    <a:lstStyle/>
                    <a:p>
                      <a:pPr algn="ctr"/>
                      <a:endParaRPr lang="en-US" sz="1800" b="0" dirty="0">
                        <a:solidFill>
                          <a:schemeClr val="tx1"/>
                        </a:solidFill>
                        <a:latin typeface="Franklin Gothic Book" panose="020B0503020102020204" pitchFamily="34" charset="0"/>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noFill/>
                  </a:tcPr>
                </a:tc>
                <a:tc>
                  <a:txBody>
                    <a:bodyPr/>
                    <a:lstStyle/>
                    <a:p>
                      <a:pPr algn="ctr"/>
                      <a:endParaRPr lang="en-US" sz="1800" b="0" dirty="0">
                        <a:solidFill>
                          <a:schemeClr val="tx1"/>
                        </a:solidFill>
                        <a:latin typeface="Franklin Gothic Book" panose="020B0503020102020204" pitchFamily="34" charset="0"/>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noFill/>
                  </a:tcPr>
                </a:tc>
                <a:tc>
                  <a:txBody>
                    <a:bodyPr/>
                    <a:lstStyle/>
                    <a:p>
                      <a:pPr algn="ctr"/>
                      <a:endParaRPr lang="en-US" sz="1800" b="0" dirty="0">
                        <a:solidFill>
                          <a:schemeClr val="tx1"/>
                        </a:solidFill>
                        <a:latin typeface="Franklin Gothic Book" panose="020B0503020102020204" pitchFamily="34" charset="0"/>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C61A4"/>
                      </a:solidFill>
                      <a:prstDash val="solid"/>
                      <a:round/>
                      <a:headEnd type="none" w="med" len="med"/>
                      <a:tailEnd type="none" w="med" len="med"/>
                    </a:lnB>
                    <a:noFill/>
                  </a:tcPr>
                </a:tc>
                <a:extLst>
                  <a:ext uri="{0D108BD9-81ED-4DB2-BD59-A6C34878D82A}">
                    <a16:rowId xmlns:a16="http://schemas.microsoft.com/office/drawing/2014/main" val="10000"/>
                  </a:ext>
                </a:extLst>
              </a:tr>
              <a:tr h="586429">
                <a:tc>
                  <a:txBody>
                    <a:bodyPr/>
                    <a:lstStyle/>
                    <a:p>
                      <a:pPr algn="l"/>
                      <a:r>
                        <a:rPr lang="en-US" sz="1800" b="0" dirty="0">
                          <a:solidFill>
                            <a:schemeClr val="bg1"/>
                          </a:solidFill>
                          <a:latin typeface="Franklin Gothic Medium" panose="020B0603020102020204" pitchFamily="34" charset="0"/>
                        </a:rPr>
                        <a:t>CSR Level</a:t>
                      </a: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6">
                        <a:lumMod val="75000"/>
                      </a:schemeClr>
                    </a:solidFill>
                  </a:tcPr>
                </a:tc>
                <a:tc>
                  <a:txBody>
                    <a:bodyPr/>
                    <a:lstStyle/>
                    <a:p>
                      <a:pPr algn="ctr"/>
                      <a:r>
                        <a:rPr lang="en-US" sz="1800" b="0" dirty="0">
                          <a:solidFill>
                            <a:schemeClr val="bg1"/>
                          </a:solidFill>
                          <a:latin typeface="Franklin Gothic Book" panose="020B0503020102020204" pitchFamily="34" charset="0"/>
                        </a:rPr>
                        <a:t>No CSR</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6">
                        <a:lumMod val="75000"/>
                      </a:schemeClr>
                    </a:solidFill>
                  </a:tcPr>
                </a:tc>
                <a:tc>
                  <a:txBody>
                    <a:bodyPr/>
                    <a:lstStyle/>
                    <a:p>
                      <a:pPr algn="ctr"/>
                      <a:r>
                        <a:rPr lang="en-US" sz="1800" b="0" baseline="0" dirty="0">
                          <a:solidFill>
                            <a:schemeClr val="bg1"/>
                          </a:solidFill>
                          <a:latin typeface="Franklin Gothic Book" panose="020B0503020102020204" pitchFamily="34" charset="0"/>
                        </a:rPr>
                        <a:t>201–250% FPL </a:t>
                      </a:r>
                      <a:endParaRPr lang="en-US" sz="1800" b="0" dirty="0">
                        <a:solidFill>
                          <a:schemeClr val="bg1"/>
                        </a:solidFill>
                        <a:latin typeface="Franklin Gothic Book" panose="020B0503020102020204" pitchFamily="34" charset="0"/>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6">
                        <a:lumMod val="75000"/>
                      </a:schemeClr>
                    </a:solidFill>
                  </a:tcPr>
                </a:tc>
                <a:tc>
                  <a:txBody>
                    <a:bodyPr/>
                    <a:lstStyle/>
                    <a:p>
                      <a:pPr algn="ctr"/>
                      <a:r>
                        <a:rPr lang="en-US" sz="1800" b="0" dirty="0">
                          <a:solidFill>
                            <a:schemeClr val="bg1"/>
                          </a:solidFill>
                          <a:latin typeface="Franklin Gothic Book" panose="020B0503020102020204" pitchFamily="34" charset="0"/>
                        </a:rPr>
                        <a:t>151–200%</a:t>
                      </a:r>
                      <a:r>
                        <a:rPr lang="en-US" sz="1800" b="0" baseline="0" dirty="0">
                          <a:solidFill>
                            <a:schemeClr val="bg1"/>
                          </a:solidFill>
                          <a:latin typeface="Franklin Gothic Book" panose="020B0503020102020204" pitchFamily="34" charset="0"/>
                        </a:rPr>
                        <a:t> FPL</a:t>
                      </a:r>
                      <a:endParaRPr lang="en-US" sz="1800" b="0" dirty="0">
                        <a:solidFill>
                          <a:schemeClr val="bg1"/>
                        </a:solidFill>
                        <a:latin typeface="Franklin Gothic Book" panose="020B0503020102020204" pitchFamily="34" charset="0"/>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6">
                        <a:lumMod val="75000"/>
                      </a:schemeClr>
                    </a:solidFill>
                  </a:tcPr>
                </a:tc>
                <a:tc>
                  <a:txBody>
                    <a:bodyPr/>
                    <a:lstStyle/>
                    <a:p>
                      <a:pPr algn="ctr"/>
                      <a:r>
                        <a:rPr lang="en-US" sz="1800" b="0" dirty="0">
                          <a:solidFill>
                            <a:schemeClr val="bg1"/>
                          </a:solidFill>
                          <a:latin typeface="Franklin Gothic Book" panose="020B0503020102020204" pitchFamily="34" charset="0"/>
                        </a:rPr>
                        <a:t>&lt;150% FPL</a:t>
                      </a: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C61A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1"/>
                  </a:ext>
                </a:extLst>
              </a:tr>
              <a:tr h="586429">
                <a:tc>
                  <a:txBody>
                    <a:bodyPr/>
                    <a:lstStyle/>
                    <a:p>
                      <a:pPr algn="l"/>
                      <a:r>
                        <a:rPr lang="en-US" sz="1800" dirty="0">
                          <a:latin typeface="Franklin Gothic Book" panose="020B0503020102020204" pitchFamily="34" charset="0"/>
                        </a:rPr>
                        <a:t>Deductible</a:t>
                      </a: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$4,500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$3,000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$750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$250</a:t>
                      </a: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586429">
                <a:tc>
                  <a:txBody>
                    <a:bodyPr/>
                    <a:lstStyle/>
                    <a:p>
                      <a:pPr algn="l"/>
                      <a:r>
                        <a:rPr lang="en-US" sz="1800" baseline="0" dirty="0">
                          <a:latin typeface="Franklin Gothic Book" panose="020B0503020102020204" pitchFamily="34" charset="0"/>
                        </a:rPr>
                        <a:t>OOP limit</a:t>
                      </a: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$6,300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$5,200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$2,250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latin typeface="Franklin Gothic Book" panose="020B0503020102020204" pitchFamily="34" charset="0"/>
                        </a:rPr>
                        <a:t>$2,250</a:t>
                      </a: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586429">
                <a:tc>
                  <a:txBody>
                    <a:bodyPr/>
                    <a:lstStyle/>
                    <a:p>
                      <a:pPr algn="l"/>
                      <a:r>
                        <a:rPr lang="en-US" sz="1800" dirty="0">
                          <a:latin typeface="Franklin Gothic Book" panose="020B0503020102020204" pitchFamily="34" charset="0"/>
                        </a:rPr>
                        <a:t>Inpatient</a:t>
                      </a:r>
                      <a:r>
                        <a:rPr lang="en-US" sz="1800" baseline="0" dirty="0">
                          <a:latin typeface="Franklin Gothic Book" panose="020B0503020102020204" pitchFamily="34" charset="0"/>
                        </a:rPr>
                        <a:t> hospital</a:t>
                      </a:r>
                      <a:endParaRPr lang="en-US" sz="1800" dirty="0">
                        <a:latin typeface="Franklin Gothic Book" panose="020B0503020102020204" pitchFamily="34" charset="0"/>
                      </a:endParaRP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No charge </a:t>
                      </a:r>
                    </a:p>
                    <a:p>
                      <a:pPr algn="ct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endParaRPr lang="en-US" sz="1800" dirty="0">
                        <a:solidFill>
                          <a:schemeClr val="tx1"/>
                        </a:solidFill>
                        <a:latin typeface="Franklin Gothic Book" panose="020B0503020102020204" pitchFamily="34" charset="0"/>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No 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No 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No 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586429">
                <a:tc>
                  <a:txBody>
                    <a:bodyPr/>
                    <a:lstStyle/>
                    <a:p>
                      <a:pPr algn="l"/>
                      <a:r>
                        <a:rPr lang="en-US" sz="1800" dirty="0">
                          <a:latin typeface="Franklin Gothic Book" panose="020B0503020102020204" pitchFamily="34" charset="0"/>
                        </a:rPr>
                        <a:t>Primary</a:t>
                      </a:r>
                      <a:r>
                        <a:rPr lang="en-US" sz="1800" baseline="0" dirty="0">
                          <a:latin typeface="Franklin Gothic Book" panose="020B0503020102020204" pitchFamily="34" charset="0"/>
                        </a:rPr>
                        <a:t> care </a:t>
                      </a:r>
                      <a:r>
                        <a:rPr lang="en-US" sz="1800" dirty="0">
                          <a:latin typeface="Franklin Gothic Book" panose="020B0503020102020204" pitchFamily="34" charset="0"/>
                        </a:rPr>
                        <a:t>visit</a:t>
                      </a: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$10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$8</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$5</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$3</a:t>
                      </a: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586429">
                <a:tc>
                  <a:txBody>
                    <a:bodyPr/>
                    <a:lstStyle/>
                    <a:p>
                      <a:pPr algn="l"/>
                      <a:r>
                        <a:rPr lang="en-US" sz="1800" dirty="0">
                          <a:latin typeface="Franklin Gothic Book" panose="020B0503020102020204" pitchFamily="34" charset="0"/>
                        </a:rPr>
                        <a:t>Specialist visit</a:t>
                      </a: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$20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$18</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$10</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$5</a:t>
                      </a: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586429">
                <a:tc>
                  <a:txBody>
                    <a:bodyPr/>
                    <a:lstStyle/>
                    <a:p>
                      <a:pPr algn="l"/>
                      <a:r>
                        <a:rPr lang="en-US" sz="1800" dirty="0">
                          <a:latin typeface="Franklin Gothic Book" panose="020B0503020102020204" pitchFamily="34" charset="0"/>
                        </a:rPr>
                        <a:t>Generic drugs</a:t>
                      </a: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$5 </a:t>
                      </a:r>
                    </a:p>
                    <a:p>
                      <a:pPr algn="ctr"/>
                      <a:r>
                        <a:rPr lang="en-US" sz="1300" dirty="0">
                          <a:solidFill>
                            <a:schemeClr val="tx1"/>
                          </a:solidFill>
                          <a:latin typeface="Franklin Gothic Book" panose="020B0503020102020204" pitchFamily="34" charset="0"/>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r h="586429">
                <a:tc>
                  <a:txBody>
                    <a:bodyPr/>
                    <a:lstStyle/>
                    <a:p>
                      <a:pPr algn="l"/>
                      <a:r>
                        <a:rPr lang="en-US" sz="1800" dirty="0">
                          <a:latin typeface="Franklin Gothic Book" panose="020B0503020102020204" pitchFamily="34" charset="0"/>
                        </a:rPr>
                        <a:t>Specialty drugs</a:t>
                      </a:r>
                    </a:p>
                  </a:txBody>
                  <a:tcPr marL="102074" marR="102074" marT="51037" marB="51037"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Franklin Gothic Book" panose="020B0503020102020204" pitchFamily="34" charset="0"/>
                        </a:rPr>
                        <a:t>$285</a:t>
                      </a:r>
                      <a:r>
                        <a:rPr lang="en-US" sz="1800" baseline="0" dirty="0">
                          <a:solidFill>
                            <a:schemeClr val="tx1"/>
                          </a:solidFill>
                          <a:latin typeface="Franklin Gothic Book" panose="020B05030201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$250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$150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$150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(after ded.)</a:t>
                      </a:r>
                    </a:p>
                  </a:txBody>
                  <a:tcPr marL="102074" marR="102074" marT="51037" marB="51037"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pic>
        <p:nvPicPr>
          <p:cNvPr id="6" name="Picture 5">
            <a:extLst>
              <a:ext uri="{FF2B5EF4-FFF2-40B4-BE49-F238E27FC236}">
                <a16:creationId xmlns:a16="http://schemas.microsoft.com/office/drawing/2014/main" id="{FF868F98-419F-87B8-1629-B8F7E14CE3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30113" y="1294792"/>
            <a:ext cx="1481989" cy="572447"/>
          </a:xfrm>
          <a:prstGeom prst="rect">
            <a:avLst/>
          </a:prstGeom>
          <a:effectLst>
            <a:outerShdw blurRad="50800" dist="38100" dir="13500000" algn="br" rotWithShape="0">
              <a:prstClr val="black">
                <a:alpha val="40000"/>
              </a:prstClr>
            </a:outerShdw>
          </a:effectLst>
        </p:spPr>
      </p:pic>
      <p:pic>
        <p:nvPicPr>
          <p:cNvPr id="7" name="Picture 6">
            <a:extLst>
              <a:ext uri="{FF2B5EF4-FFF2-40B4-BE49-F238E27FC236}">
                <a16:creationId xmlns:a16="http://schemas.microsoft.com/office/drawing/2014/main" id="{7913D52B-003D-D21E-C985-BD5D7A8DAF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41763" y="1294791"/>
            <a:ext cx="1481989" cy="572447"/>
          </a:xfrm>
          <a:prstGeom prst="rect">
            <a:avLst/>
          </a:prstGeom>
          <a:effectLst>
            <a:outerShdw blurRad="50800" dist="38100" dir="13500000" algn="br" rotWithShape="0">
              <a:prstClr val="black">
                <a:alpha val="40000"/>
              </a:prstClr>
            </a:outerShdw>
          </a:effectLst>
        </p:spPr>
      </p:pic>
      <p:pic>
        <p:nvPicPr>
          <p:cNvPr id="8" name="Picture 7">
            <a:extLst>
              <a:ext uri="{FF2B5EF4-FFF2-40B4-BE49-F238E27FC236}">
                <a16:creationId xmlns:a16="http://schemas.microsoft.com/office/drawing/2014/main" id="{A485BBF4-A464-6B0F-0C8F-78B69DA033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18463" y="1294793"/>
            <a:ext cx="1481989" cy="572447"/>
          </a:xfrm>
          <a:prstGeom prst="rect">
            <a:avLst/>
          </a:prstGeom>
          <a:effectLst>
            <a:outerShdw blurRad="50800" dist="38100" dir="13500000" algn="br" rotWithShape="0">
              <a:prstClr val="black">
                <a:alpha val="40000"/>
              </a:prstClr>
            </a:outerShdw>
          </a:effectLst>
        </p:spPr>
      </p:pic>
      <p:pic>
        <p:nvPicPr>
          <p:cNvPr id="9" name="Picture 8">
            <a:extLst>
              <a:ext uri="{FF2B5EF4-FFF2-40B4-BE49-F238E27FC236}">
                <a16:creationId xmlns:a16="http://schemas.microsoft.com/office/drawing/2014/main" id="{5B955A95-7ABF-515F-32EA-8BA85219C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06813" y="1294794"/>
            <a:ext cx="1481989" cy="572447"/>
          </a:xfrm>
          <a:prstGeom prst="rect">
            <a:avLst/>
          </a:prstGeom>
          <a:effectLst>
            <a:outerShdw blurRad="50800" dist="38100" dir="13500000" algn="br" rotWithShape="0">
              <a:prstClr val="black">
                <a:alpha val="40000"/>
              </a:prstClr>
            </a:outerShdw>
          </a:effectLst>
        </p:spPr>
      </p:pic>
      <p:pic>
        <p:nvPicPr>
          <p:cNvPr id="12" name="Audio 11">
            <a:hlinkClick r:id="" action="ppaction://media"/>
            <a:extLst>
              <a:ext uri="{FF2B5EF4-FFF2-40B4-BE49-F238E27FC236}">
                <a16:creationId xmlns:a16="http://schemas.microsoft.com/office/drawing/2014/main" id="{02A060F4-E53F-42DB-A032-9E842C5A8D23}"/>
              </a:ext>
            </a:extLst>
          </p:cNvPr>
          <p:cNvPicPr>
            <a:picLocks noChangeAspect="1"/>
          </p:cNvPicPr>
          <p:nvPr>
            <a:audioFile r:link="rId1"/>
            <p:extLst>
              <p:ext uri="{DAA4B4D4-6D71-4841-9C94-3DE7FCFB9230}">
                <p14:media xmlns:p14="http://schemas.microsoft.com/office/powerpoint/2010/main" r:embed="rId2">
                  <p14:trim st="800"/>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4588847"/>
      </p:ext>
    </p:extLst>
  </p:cSld>
  <p:clrMapOvr>
    <a:masterClrMapping/>
  </p:clrMapOvr>
  <p:transition spd="slow" advTm="3676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74999-5B59-CD18-953F-64996F301457}"/>
              </a:ext>
            </a:extLst>
          </p:cNvPr>
          <p:cNvSpPr>
            <a:spLocks noGrp="1"/>
          </p:cNvSpPr>
          <p:nvPr>
            <p:ph type="title"/>
          </p:nvPr>
        </p:nvSpPr>
        <p:spPr/>
        <p:txBody>
          <a:bodyPr>
            <a:normAutofit/>
          </a:bodyPr>
          <a:lstStyle/>
          <a:p>
            <a:r>
              <a:rPr lang="en-US" dirty="0"/>
              <a:t>Choosing a plan</a:t>
            </a:r>
          </a:p>
        </p:txBody>
      </p:sp>
      <p:sp>
        <p:nvSpPr>
          <p:cNvPr id="3" name="Slide Number Placeholder 2">
            <a:extLst>
              <a:ext uri="{FF2B5EF4-FFF2-40B4-BE49-F238E27FC236}">
                <a16:creationId xmlns:a16="http://schemas.microsoft.com/office/drawing/2014/main" id="{D1530C7D-7A79-306F-459F-A6F8B6CE3F8A}"/>
              </a:ext>
            </a:extLst>
          </p:cNvPr>
          <p:cNvSpPr>
            <a:spLocks noGrp="1"/>
          </p:cNvSpPr>
          <p:nvPr>
            <p:ph type="sldNum" sz="quarter" idx="4"/>
          </p:nvPr>
        </p:nvSpPr>
        <p:spPr/>
        <p:txBody>
          <a:bodyPr/>
          <a:lstStyle/>
          <a:p>
            <a:fld id="{8E3841BA-CA90-4039-8277-58D1680CD8C8}" type="slidenum">
              <a:rPr lang="en-US" smtClean="0"/>
              <a:t>29</a:t>
            </a:fld>
            <a:endParaRPr lang="en-US"/>
          </a:p>
        </p:txBody>
      </p:sp>
      <p:sp>
        <p:nvSpPr>
          <p:cNvPr id="5" name="Text Placeholder 4">
            <a:extLst>
              <a:ext uri="{FF2B5EF4-FFF2-40B4-BE49-F238E27FC236}">
                <a16:creationId xmlns:a16="http://schemas.microsoft.com/office/drawing/2014/main" id="{C64320CC-3A44-51EA-ADCB-1CAC64122E1F}"/>
              </a:ext>
            </a:extLst>
          </p:cNvPr>
          <p:cNvSpPr>
            <a:spLocks noGrp="1"/>
          </p:cNvSpPr>
          <p:nvPr>
            <p:ph type="body" sz="quarter" idx="4294967295"/>
          </p:nvPr>
        </p:nvSpPr>
        <p:spPr>
          <a:xfrm>
            <a:off x="247650" y="992188"/>
            <a:ext cx="11944350" cy="3702050"/>
          </a:xfrm>
          <a:prstGeom prst="rect">
            <a:avLst/>
          </a:prstGeom>
        </p:spPr>
        <p:txBody>
          <a:bodyPr/>
          <a:lstStyle/>
          <a:p>
            <a:pPr>
              <a:buClr>
                <a:srgbClr val="FFC000"/>
              </a:buClr>
            </a:pPr>
            <a:r>
              <a:rPr lang="en-US" sz="2400" dirty="0"/>
              <a:t>Once you understand key terms, you can compare plans. </a:t>
            </a:r>
          </a:p>
          <a:p>
            <a:pPr>
              <a:buClr>
                <a:srgbClr val="FFC000"/>
              </a:buClr>
            </a:pPr>
            <a:r>
              <a:rPr lang="en-US" sz="2400" dirty="0"/>
              <a:t>Consider each plans:</a:t>
            </a:r>
          </a:p>
          <a:p>
            <a:pPr marL="781200" lvl="1" indent="-457200">
              <a:buClr>
                <a:srgbClr val="FFC000"/>
              </a:buClr>
              <a:buFont typeface="+mj-lt"/>
              <a:buAutoNum type="arabicPeriod"/>
            </a:pPr>
            <a:r>
              <a:rPr lang="en-US" sz="2000" dirty="0"/>
              <a:t>Provider network </a:t>
            </a:r>
          </a:p>
          <a:p>
            <a:pPr marL="781200" lvl="1" indent="-457200">
              <a:buClr>
                <a:srgbClr val="FFC000"/>
              </a:buClr>
              <a:buFont typeface="+mj-lt"/>
              <a:buAutoNum type="arabicPeriod"/>
            </a:pPr>
            <a:r>
              <a:rPr lang="en-US" sz="2000" dirty="0"/>
              <a:t>Monthly premium</a:t>
            </a:r>
          </a:p>
          <a:p>
            <a:pPr marL="781200" lvl="1" indent="-457200">
              <a:buClr>
                <a:srgbClr val="FFC000"/>
              </a:buClr>
              <a:buFont typeface="+mj-lt"/>
              <a:buAutoNum type="arabicPeriod"/>
            </a:pPr>
            <a:r>
              <a:rPr lang="en-US" sz="2000" dirty="0"/>
              <a:t>Cost for covered services &amp; other included services</a:t>
            </a:r>
          </a:p>
          <a:p>
            <a:pPr marL="781200" lvl="1" indent="-457200">
              <a:buClr>
                <a:srgbClr val="FFC000"/>
              </a:buClr>
              <a:buFont typeface="+mj-lt"/>
              <a:buAutoNum type="arabicPeriod"/>
            </a:pPr>
            <a:r>
              <a:rPr lang="en-US" sz="2000" dirty="0"/>
              <a:t>Prescription drug formulary</a:t>
            </a:r>
          </a:p>
          <a:p>
            <a:pPr>
              <a:buClr>
                <a:srgbClr val="FFC000"/>
              </a:buClr>
            </a:pPr>
            <a:r>
              <a:rPr lang="en-US" sz="2400" dirty="0"/>
              <a:t>Each plan has a Summary of Benefits which lists the costs for each service in clear and simple terms. </a:t>
            </a:r>
          </a:p>
        </p:txBody>
      </p:sp>
      <p:pic>
        <p:nvPicPr>
          <p:cNvPr id="6" name="Picture 5">
            <a:extLst>
              <a:ext uri="{FF2B5EF4-FFF2-40B4-BE49-F238E27FC236}">
                <a16:creationId xmlns:a16="http://schemas.microsoft.com/office/drawing/2014/main" id="{7C0D2108-451D-B2AA-3548-D42937C5C2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41" t="47272" r="2308" b="10437"/>
          <a:stretch/>
        </p:blipFill>
        <p:spPr>
          <a:xfrm>
            <a:off x="4111870" y="4455628"/>
            <a:ext cx="7929317" cy="2268187"/>
          </a:xfrm>
          <a:prstGeom prst="rect">
            <a:avLst/>
          </a:prstGeom>
          <a:ln w="19050">
            <a:solidFill>
              <a:schemeClr val="bg1">
                <a:lumMod val="50000"/>
              </a:schemeClr>
            </a:solidFill>
          </a:ln>
          <a:effectLst>
            <a:outerShdw blurRad="50800" dist="38100" dir="2700000" algn="tl" rotWithShape="0">
              <a:prstClr val="black">
                <a:alpha val="40000"/>
              </a:prstClr>
            </a:outerShdw>
          </a:effectLst>
        </p:spPr>
      </p:pic>
      <p:pic>
        <p:nvPicPr>
          <p:cNvPr id="12" name="Audio 11">
            <a:hlinkClick r:id="" action="ppaction://media"/>
            <a:extLst>
              <a:ext uri="{FF2B5EF4-FFF2-40B4-BE49-F238E27FC236}">
                <a16:creationId xmlns:a16="http://schemas.microsoft.com/office/drawing/2014/main" id="{D7435BEF-9889-42C2-936F-ED31829A1967}"/>
              </a:ext>
            </a:extLst>
          </p:cNvPr>
          <p:cNvPicPr>
            <a:picLocks noChangeAspect="1"/>
          </p:cNvPicPr>
          <p:nvPr>
            <a:audioFile r:link="rId2"/>
            <p:extLst>
              <p:ext uri="{DAA4B4D4-6D71-4841-9C94-3DE7FCFB9230}">
                <p14:media xmlns:p14="http://schemas.microsoft.com/office/powerpoint/2010/main" r:embed="rId3">
                  <p14:trim st="900"/>
                </p14:media>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09098917"/>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53" presetClass="entr" presetSubtype="16"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C3D6-33EE-F5C8-F73A-75740B32210F}"/>
              </a:ext>
            </a:extLst>
          </p:cNvPr>
          <p:cNvSpPr>
            <a:spLocks noGrp="1"/>
          </p:cNvSpPr>
          <p:nvPr>
            <p:ph type="ctrTitle"/>
          </p:nvPr>
        </p:nvSpPr>
        <p:spPr>
          <a:xfrm>
            <a:off x="145939" y="1344057"/>
            <a:ext cx="10993549" cy="765398"/>
          </a:xfrm>
        </p:spPr>
        <p:txBody>
          <a:bodyPr/>
          <a:lstStyle/>
          <a:p>
            <a:r>
              <a:rPr lang="en-US" dirty="0"/>
              <a:t>NJ FamilyCare</a:t>
            </a:r>
          </a:p>
        </p:txBody>
      </p:sp>
      <p:sp>
        <p:nvSpPr>
          <p:cNvPr id="2" name="Subtitle 1">
            <a:extLst>
              <a:ext uri="{FF2B5EF4-FFF2-40B4-BE49-F238E27FC236}">
                <a16:creationId xmlns:a16="http://schemas.microsoft.com/office/drawing/2014/main" id="{D95C4B7A-7A65-C8DF-A9D0-1E3D4D406F10}"/>
              </a:ext>
            </a:extLst>
          </p:cNvPr>
          <p:cNvSpPr>
            <a:spLocks noGrp="1"/>
          </p:cNvSpPr>
          <p:nvPr>
            <p:ph type="subTitle" idx="1"/>
          </p:nvPr>
        </p:nvSpPr>
        <p:spPr>
          <a:xfrm>
            <a:off x="145942" y="2109456"/>
            <a:ext cx="10993546" cy="590321"/>
          </a:xfrm>
        </p:spPr>
        <p:txBody>
          <a:bodyPr/>
          <a:lstStyle/>
          <a:p>
            <a:endParaRPr lang="en-US" dirty="0"/>
          </a:p>
        </p:txBody>
      </p:sp>
      <p:sp>
        <p:nvSpPr>
          <p:cNvPr id="3" name="Slide Number Placeholder 2">
            <a:extLst>
              <a:ext uri="{FF2B5EF4-FFF2-40B4-BE49-F238E27FC236}">
                <a16:creationId xmlns:a16="http://schemas.microsoft.com/office/drawing/2014/main" id="{EDE993CC-0DBF-C904-B06F-5843F5B7A512}"/>
              </a:ext>
            </a:extLst>
          </p:cNvPr>
          <p:cNvSpPr>
            <a:spLocks noGrp="1"/>
          </p:cNvSpPr>
          <p:nvPr>
            <p:ph type="sldNum" sz="quarter" idx="4294967295"/>
          </p:nvPr>
        </p:nvSpPr>
        <p:spPr>
          <a:xfrm>
            <a:off x="11139488" y="6419850"/>
            <a:ext cx="1052512" cy="365125"/>
          </a:xfrm>
        </p:spPr>
        <p:txBody>
          <a:bodyPr/>
          <a:lstStyle/>
          <a:p>
            <a:fld id="{8E3841BA-CA90-4039-8277-58D1680CD8C8}" type="slidenum">
              <a:rPr lang="en-US" smtClean="0"/>
              <a:t>3</a:t>
            </a:fld>
            <a:endParaRPr lang="en-US"/>
          </a:p>
        </p:txBody>
      </p:sp>
      <p:pic>
        <p:nvPicPr>
          <p:cNvPr id="8" name="Audio 7">
            <a:hlinkClick r:id="" action="ppaction://media"/>
            <a:extLst>
              <a:ext uri="{FF2B5EF4-FFF2-40B4-BE49-F238E27FC236}">
                <a16:creationId xmlns:a16="http://schemas.microsoft.com/office/drawing/2014/main" id="{6428093B-936F-454F-8F13-9AC5EF0E5A29}"/>
              </a:ext>
            </a:extLst>
          </p:cNvPr>
          <p:cNvPicPr>
            <a:picLocks noChangeAspect="1"/>
          </p:cNvPicPr>
          <p:nvPr>
            <a:audioFile r:link="rId1"/>
            <p:extLst>
              <p:ext uri="{DAA4B4D4-6D71-4841-9C94-3DE7FCFB9230}">
                <p14:media xmlns:p14="http://schemas.microsoft.com/office/powerpoint/2010/main" r:embed="rId2">
                  <p14:trim st="357" end="664.4603"/>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7989432"/>
      </p:ext>
    </p:extLst>
  </p:cSld>
  <p:clrMapOvr>
    <a:masterClrMapping/>
  </p:clrMapOvr>
  <p:transition spd="slow" advTm="77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47FDDF-9DA9-F582-DF58-0AA61AB462FB}"/>
              </a:ext>
            </a:extLst>
          </p:cNvPr>
          <p:cNvSpPr>
            <a:spLocks noGrp="1"/>
          </p:cNvSpPr>
          <p:nvPr>
            <p:ph type="title"/>
          </p:nvPr>
        </p:nvSpPr>
        <p:spPr/>
        <p:txBody>
          <a:bodyPr>
            <a:normAutofit/>
          </a:bodyPr>
          <a:lstStyle/>
          <a:p>
            <a:r>
              <a:rPr lang="en-US" dirty="0"/>
              <a:t>Next steps</a:t>
            </a:r>
          </a:p>
        </p:txBody>
      </p:sp>
      <p:sp>
        <p:nvSpPr>
          <p:cNvPr id="3" name="Slide Number Placeholder 2">
            <a:extLst>
              <a:ext uri="{FF2B5EF4-FFF2-40B4-BE49-F238E27FC236}">
                <a16:creationId xmlns:a16="http://schemas.microsoft.com/office/drawing/2014/main" id="{1F8596E5-70E3-2A91-2671-F1A17AC790C9}"/>
              </a:ext>
            </a:extLst>
          </p:cNvPr>
          <p:cNvSpPr>
            <a:spLocks noGrp="1"/>
          </p:cNvSpPr>
          <p:nvPr>
            <p:ph type="sldNum" sz="quarter" idx="4"/>
          </p:nvPr>
        </p:nvSpPr>
        <p:spPr/>
        <p:txBody>
          <a:bodyPr/>
          <a:lstStyle/>
          <a:p>
            <a:fld id="{8E3841BA-CA90-4039-8277-58D1680CD8C8}" type="slidenum">
              <a:rPr lang="en-US" smtClean="0"/>
              <a:t>30</a:t>
            </a:fld>
            <a:endParaRPr lang="en-US"/>
          </a:p>
        </p:txBody>
      </p:sp>
      <p:graphicFrame>
        <p:nvGraphicFramePr>
          <p:cNvPr id="6" name="Diagram 5">
            <a:extLst>
              <a:ext uri="{FF2B5EF4-FFF2-40B4-BE49-F238E27FC236}">
                <a16:creationId xmlns:a16="http://schemas.microsoft.com/office/drawing/2014/main" id="{5636DA6A-3394-D48C-040B-55A3B675AA4F}"/>
              </a:ext>
            </a:extLst>
          </p:cNvPr>
          <p:cNvGraphicFramePr/>
          <p:nvPr>
            <p:extLst>
              <p:ext uri="{D42A27DB-BD31-4B8C-83A1-F6EECF244321}">
                <p14:modId xmlns:p14="http://schemas.microsoft.com/office/powerpoint/2010/main" val="2459001545"/>
              </p:ext>
            </p:extLst>
          </p:nvPr>
        </p:nvGraphicFramePr>
        <p:xfrm>
          <a:off x="185716" y="1105313"/>
          <a:ext cx="12006284" cy="65661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543D66EF-2367-06A3-1D0F-599389DCF92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5716" y="1200473"/>
            <a:ext cx="3584999" cy="881715"/>
          </a:xfrm>
          <a:prstGeom prst="rect">
            <a:avLst/>
          </a:prstGeom>
        </p:spPr>
      </p:pic>
      <p:pic>
        <p:nvPicPr>
          <p:cNvPr id="8" name="Picture 7">
            <a:extLst>
              <a:ext uri="{FF2B5EF4-FFF2-40B4-BE49-F238E27FC236}">
                <a16:creationId xmlns:a16="http://schemas.microsoft.com/office/drawing/2014/main" id="{ECA78126-FF58-B347-2AA1-98586C2AB099}"/>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6232" y="2260500"/>
            <a:ext cx="1678950" cy="1168500"/>
          </a:xfrm>
          <a:prstGeom prst="rect">
            <a:avLst/>
          </a:prstGeom>
        </p:spPr>
      </p:pic>
      <p:pic>
        <p:nvPicPr>
          <p:cNvPr id="9" name="Picture 8">
            <a:extLst>
              <a:ext uri="{FF2B5EF4-FFF2-40B4-BE49-F238E27FC236}">
                <a16:creationId xmlns:a16="http://schemas.microsoft.com/office/drawing/2014/main" id="{2CC5E786-DA5B-183A-BC46-3E98A0613D00}"/>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0824" y="5430216"/>
            <a:ext cx="7635460" cy="1198768"/>
          </a:xfrm>
          <a:prstGeom prst="rect">
            <a:avLst/>
          </a:prstGeom>
        </p:spPr>
      </p:pic>
      <p:pic>
        <p:nvPicPr>
          <p:cNvPr id="10" name="Content Placeholder 9">
            <a:extLst>
              <a:ext uri="{FF2B5EF4-FFF2-40B4-BE49-F238E27FC236}">
                <a16:creationId xmlns:a16="http://schemas.microsoft.com/office/drawing/2014/main" id="{AAED0C24-06C8-C8AF-54E5-6235840B7851}"/>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852" y="5413449"/>
            <a:ext cx="2828249" cy="476707"/>
          </a:xfrm>
          <a:prstGeom prst="rect">
            <a:avLst/>
          </a:prstGeom>
        </p:spPr>
      </p:pic>
      <p:pic>
        <p:nvPicPr>
          <p:cNvPr id="12" name="Audio 11">
            <a:hlinkClick r:id="" action="ppaction://media"/>
            <a:extLst>
              <a:ext uri="{FF2B5EF4-FFF2-40B4-BE49-F238E27FC236}">
                <a16:creationId xmlns:a16="http://schemas.microsoft.com/office/drawing/2014/main" id="{BB9210D2-A185-4458-AF24-CE5B22C9ABE9}"/>
              </a:ext>
            </a:extLst>
          </p:cNvPr>
          <p:cNvPicPr>
            <a:picLocks noChangeAspect="1"/>
          </p:cNvPicPr>
          <p:nvPr>
            <a:audioFile r:link="rId1"/>
            <p:extLst>
              <p:ext uri="{DAA4B4D4-6D71-4841-9C94-3DE7FCFB9230}">
                <p14:media xmlns:p14="http://schemas.microsoft.com/office/powerpoint/2010/main" r:embed="rId2">
                  <p14:trim st="900" end="171.2471"/>
                </p14:media>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9790384"/>
      </p:ext>
    </p:extLst>
  </p:cSld>
  <p:clrMapOvr>
    <a:masterClrMapping/>
  </p:clrMapOvr>
  <p:transition spd="slow" advTm="4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CBDE-1566-9200-A587-75DBFD065213}"/>
              </a:ext>
            </a:extLst>
          </p:cNvPr>
          <p:cNvSpPr>
            <a:spLocks noGrp="1"/>
          </p:cNvSpPr>
          <p:nvPr>
            <p:ph type="title"/>
          </p:nvPr>
        </p:nvSpPr>
        <p:spPr/>
        <p:txBody>
          <a:bodyPr>
            <a:normAutofit/>
          </a:bodyPr>
          <a:lstStyle/>
          <a:p>
            <a:r>
              <a:rPr lang="en-US" dirty="0"/>
              <a:t>NJ FamilyCare (Medicaid)</a:t>
            </a:r>
          </a:p>
        </p:txBody>
      </p:sp>
      <p:sp>
        <p:nvSpPr>
          <p:cNvPr id="3" name="Slide Number Placeholder 2">
            <a:extLst>
              <a:ext uri="{FF2B5EF4-FFF2-40B4-BE49-F238E27FC236}">
                <a16:creationId xmlns:a16="http://schemas.microsoft.com/office/drawing/2014/main" id="{51DD4F94-6006-3FD8-4D0B-CCD5F3E5FDD4}"/>
              </a:ext>
            </a:extLst>
          </p:cNvPr>
          <p:cNvSpPr>
            <a:spLocks noGrp="1"/>
          </p:cNvSpPr>
          <p:nvPr>
            <p:ph type="sldNum" sz="quarter" idx="4"/>
          </p:nvPr>
        </p:nvSpPr>
        <p:spPr/>
        <p:txBody>
          <a:bodyPr/>
          <a:lstStyle/>
          <a:p>
            <a:fld id="{8E3841BA-CA90-4039-8277-58D1680CD8C8}" type="slidenum">
              <a:rPr lang="en-US" smtClean="0"/>
              <a:pPr/>
              <a:t>4</a:t>
            </a:fld>
            <a:endParaRPr lang="en-US"/>
          </a:p>
        </p:txBody>
      </p:sp>
      <p:sp>
        <p:nvSpPr>
          <p:cNvPr id="11" name="Text Placeholder 10">
            <a:extLst>
              <a:ext uri="{FF2B5EF4-FFF2-40B4-BE49-F238E27FC236}">
                <a16:creationId xmlns:a16="http://schemas.microsoft.com/office/drawing/2014/main" id="{2472DE89-E4BF-DD23-1AF3-C0EFE5B0DA4B}"/>
              </a:ext>
            </a:extLst>
          </p:cNvPr>
          <p:cNvSpPr>
            <a:spLocks noGrp="1"/>
          </p:cNvSpPr>
          <p:nvPr>
            <p:ph type="body" sz="quarter" idx="4294967295"/>
          </p:nvPr>
        </p:nvSpPr>
        <p:spPr>
          <a:xfrm>
            <a:off x="247650" y="992188"/>
            <a:ext cx="11944350" cy="4550196"/>
          </a:xfrm>
          <a:prstGeom prst="rect">
            <a:avLst/>
          </a:prstGeom>
        </p:spPr>
        <p:txBody>
          <a:bodyPr/>
          <a:lstStyle/>
          <a:p>
            <a:pPr>
              <a:buClr>
                <a:srgbClr val="FFC000"/>
              </a:buClr>
            </a:pPr>
            <a:r>
              <a:rPr lang="en-US" sz="3200" dirty="0"/>
              <a:t>NJ FamilyCare provides children and adults under age 65 with free health insurance. </a:t>
            </a:r>
          </a:p>
          <a:p>
            <a:pPr>
              <a:buClr>
                <a:srgbClr val="FFC000"/>
              </a:buClr>
            </a:pPr>
            <a:r>
              <a:rPr lang="en-US" sz="3200" dirty="0"/>
              <a:t>This includes doctor visits, prescriptions, lab tests, x-rays, hospitalization, vision and dental care, and mental health services.</a:t>
            </a:r>
          </a:p>
          <a:p>
            <a:pPr>
              <a:buClr>
                <a:srgbClr val="FFC000"/>
              </a:buClr>
            </a:pPr>
            <a:r>
              <a:rPr lang="en-US" sz="3200" dirty="0"/>
              <a:t>Children under 19 can qualify for NJ FamilyCare regardless of their immigration status. Pregnant women who are lawfully present can qualify, regardless of the date that they entered the United States. </a:t>
            </a:r>
          </a:p>
        </p:txBody>
      </p:sp>
      <p:pic>
        <p:nvPicPr>
          <p:cNvPr id="6" name="Picture 5" descr="A logo for a health coverage company&#10;&#10;Description automatically generated">
            <a:extLst>
              <a:ext uri="{FF2B5EF4-FFF2-40B4-BE49-F238E27FC236}">
                <a16:creationId xmlns:a16="http://schemas.microsoft.com/office/drawing/2014/main" id="{00669FDF-27FC-D232-4559-2B3253B27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698238"/>
            <a:ext cx="5134709" cy="865466"/>
          </a:xfrm>
          <a:prstGeom prst="rect">
            <a:avLst/>
          </a:prstGeom>
        </p:spPr>
      </p:pic>
      <p:pic>
        <p:nvPicPr>
          <p:cNvPr id="5" name="Audio 4">
            <a:hlinkClick r:id="" action="ppaction://media"/>
            <a:extLst>
              <a:ext uri="{FF2B5EF4-FFF2-40B4-BE49-F238E27FC236}">
                <a16:creationId xmlns:a16="http://schemas.microsoft.com/office/drawing/2014/main" id="{9876A4AD-202F-44FF-813A-3EAE859AE312}"/>
              </a:ext>
            </a:extLst>
          </p:cNvPr>
          <p:cNvPicPr>
            <a:picLocks noChangeAspect="1"/>
          </p:cNvPicPr>
          <p:nvPr>
            <a:audioFile r:link="rId1"/>
            <p:extLst>
              <p:ext uri="{DAA4B4D4-6D71-4841-9C94-3DE7FCFB9230}">
                <p14:media xmlns:p14="http://schemas.microsoft.com/office/powerpoint/2010/main" r:embed="rId2">
                  <p14:trim st="574" end="162.4875"/>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8754223"/>
      </p:ext>
    </p:extLst>
  </p:cSld>
  <p:clrMapOvr>
    <a:masterClrMapping/>
  </p:clrMapOvr>
  <mc:AlternateContent xmlns:mc="http://schemas.openxmlformats.org/markup-compatibility/2006" xmlns:p14="http://schemas.microsoft.com/office/powerpoint/2010/main">
    <mc:Choice Requires="p14">
      <p:transition spd="slow" p14:dur="2000" advTm="33330"/>
    </mc:Choice>
    <mc:Fallback xmlns="">
      <p:transition spd="slow" advTm="3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CBDE-1566-9200-A587-75DBFD065213}"/>
              </a:ext>
            </a:extLst>
          </p:cNvPr>
          <p:cNvSpPr>
            <a:spLocks noGrp="1"/>
          </p:cNvSpPr>
          <p:nvPr>
            <p:ph type="title"/>
          </p:nvPr>
        </p:nvSpPr>
        <p:spPr/>
        <p:txBody>
          <a:bodyPr>
            <a:normAutofit/>
          </a:bodyPr>
          <a:lstStyle/>
          <a:p>
            <a:r>
              <a:rPr lang="en-US"/>
              <a:t>NJ FamilyCare (Medicaid)</a:t>
            </a:r>
            <a:endParaRPr lang="en-US" dirty="0"/>
          </a:p>
        </p:txBody>
      </p:sp>
      <p:sp>
        <p:nvSpPr>
          <p:cNvPr id="3" name="Slide Number Placeholder 2">
            <a:extLst>
              <a:ext uri="{FF2B5EF4-FFF2-40B4-BE49-F238E27FC236}">
                <a16:creationId xmlns:a16="http://schemas.microsoft.com/office/drawing/2014/main" id="{51DD4F94-6006-3FD8-4D0B-CCD5F3E5FDD4}"/>
              </a:ext>
            </a:extLst>
          </p:cNvPr>
          <p:cNvSpPr>
            <a:spLocks noGrp="1"/>
          </p:cNvSpPr>
          <p:nvPr>
            <p:ph type="sldNum" sz="quarter" idx="4"/>
          </p:nvPr>
        </p:nvSpPr>
        <p:spPr/>
        <p:txBody>
          <a:bodyPr/>
          <a:lstStyle/>
          <a:p>
            <a:fld id="{8E3841BA-CA90-4039-8277-58D1680CD8C8}" type="slidenum">
              <a:rPr lang="en-US" smtClean="0"/>
              <a:t>5</a:t>
            </a:fld>
            <a:endParaRPr lang="en-US"/>
          </a:p>
        </p:txBody>
      </p:sp>
      <p:sp>
        <p:nvSpPr>
          <p:cNvPr id="8" name="Text Placeholder 7">
            <a:extLst>
              <a:ext uri="{FF2B5EF4-FFF2-40B4-BE49-F238E27FC236}">
                <a16:creationId xmlns:a16="http://schemas.microsoft.com/office/drawing/2014/main" id="{DAE7FA76-1977-2DEA-ED2C-8CD55AF16CF0}"/>
              </a:ext>
            </a:extLst>
          </p:cNvPr>
          <p:cNvSpPr>
            <a:spLocks noGrp="1"/>
          </p:cNvSpPr>
          <p:nvPr>
            <p:ph type="body" sz="quarter" idx="4294967295"/>
          </p:nvPr>
        </p:nvSpPr>
        <p:spPr>
          <a:xfrm>
            <a:off x="247650" y="992188"/>
            <a:ext cx="11944350" cy="2995702"/>
          </a:xfrm>
          <a:prstGeom prst="rect">
            <a:avLst/>
          </a:prstGeom>
        </p:spPr>
        <p:txBody>
          <a:bodyPr/>
          <a:lstStyle/>
          <a:p>
            <a:pPr>
              <a:buClr>
                <a:srgbClr val="FFC000"/>
              </a:buClr>
              <a:buFont typeface="Wingdings" panose="05000000000000000000" pitchFamily="2" charset="2"/>
              <a:buChar char="§"/>
            </a:pPr>
            <a:r>
              <a:rPr lang="en-US" sz="3600" dirty="0">
                <a:solidFill>
                  <a:schemeClr val="tx2"/>
                </a:solidFill>
              </a:rPr>
              <a:t>If you are eligible, you can apply at any time of the year.</a:t>
            </a:r>
          </a:p>
          <a:p>
            <a:pPr>
              <a:buClr>
                <a:srgbClr val="FFC000"/>
              </a:buClr>
              <a:buFont typeface="Wingdings" panose="05000000000000000000" pitchFamily="2" charset="2"/>
              <a:buChar char="§"/>
            </a:pPr>
            <a:r>
              <a:rPr lang="en-US" sz="3600" dirty="0">
                <a:solidFill>
                  <a:schemeClr val="tx2"/>
                </a:solidFill>
              </a:rPr>
              <a:t>Income is calculated based on your Modified Adjusted Gross Income (MAGI).</a:t>
            </a:r>
          </a:p>
        </p:txBody>
      </p:sp>
      <p:grpSp>
        <p:nvGrpSpPr>
          <p:cNvPr id="20" name="Group 19">
            <a:extLst>
              <a:ext uri="{FF2B5EF4-FFF2-40B4-BE49-F238E27FC236}">
                <a16:creationId xmlns:a16="http://schemas.microsoft.com/office/drawing/2014/main" id="{6B52B9A2-8FEE-3AC9-32C9-AC1422FCD2C9}"/>
              </a:ext>
            </a:extLst>
          </p:cNvPr>
          <p:cNvGrpSpPr/>
          <p:nvPr/>
        </p:nvGrpSpPr>
        <p:grpSpPr>
          <a:xfrm>
            <a:off x="473719" y="4208818"/>
            <a:ext cx="1751510" cy="2259380"/>
            <a:chOff x="473719" y="4160771"/>
            <a:chExt cx="1751510" cy="2259380"/>
          </a:xfrm>
        </p:grpSpPr>
        <p:sp>
          <p:nvSpPr>
            <p:cNvPr id="11" name="Freeform: Shape 10">
              <a:extLst>
                <a:ext uri="{FF2B5EF4-FFF2-40B4-BE49-F238E27FC236}">
                  <a16:creationId xmlns:a16="http://schemas.microsoft.com/office/drawing/2014/main" id="{0D141060-7A71-A8D5-1C50-B12CE0888856}"/>
                </a:ext>
              </a:extLst>
            </p:cNvPr>
            <p:cNvSpPr/>
            <p:nvPr/>
          </p:nvSpPr>
          <p:spPr>
            <a:xfrm>
              <a:off x="473719" y="4160771"/>
              <a:ext cx="1751510" cy="524332"/>
            </a:xfrm>
            <a:custGeom>
              <a:avLst/>
              <a:gdLst>
                <a:gd name="connsiteX0" fmla="*/ 0 w 1751510"/>
                <a:gd name="connsiteY0" fmla="*/ 0 h 524332"/>
                <a:gd name="connsiteX1" fmla="*/ 1751510 w 1751510"/>
                <a:gd name="connsiteY1" fmla="*/ 0 h 524332"/>
                <a:gd name="connsiteX2" fmla="*/ 1751510 w 1751510"/>
                <a:gd name="connsiteY2" fmla="*/ 524332 h 524332"/>
                <a:gd name="connsiteX3" fmla="*/ 0 w 1751510"/>
                <a:gd name="connsiteY3" fmla="*/ 524332 h 524332"/>
                <a:gd name="connsiteX4" fmla="*/ 0 w 1751510"/>
                <a:gd name="connsiteY4" fmla="*/ 0 h 5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524332">
                  <a:moveTo>
                    <a:pt x="0" y="0"/>
                  </a:moveTo>
                  <a:lnTo>
                    <a:pt x="1751510" y="0"/>
                  </a:lnTo>
                  <a:lnTo>
                    <a:pt x="1751510" y="524332"/>
                  </a:lnTo>
                  <a:lnTo>
                    <a:pt x="0" y="524332"/>
                  </a:lnTo>
                  <a:lnTo>
                    <a:pt x="0" y="0"/>
                  </a:lnTo>
                  <a:close/>
                </a:path>
              </a:pathLst>
            </a:custGeom>
            <a:solidFill>
              <a:srgbClr val="0B3458"/>
            </a:solidFill>
            <a:ln>
              <a:solidFill>
                <a:srgbClr val="0B3458"/>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400" b="1" kern="1200" dirty="0"/>
                <a:t>Adjusted Gross Income (AGI)</a:t>
              </a:r>
            </a:p>
          </p:txBody>
        </p:sp>
        <p:sp>
          <p:nvSpPr>
            <p:cNvPr id="12" name="Freeform: Shape 11">
              <a:extLst>
                <a:ext uri="{FF2B5EF4-FFF2-40B4-BE49-F238E27FC236}">
                  <a16:creationId xmlns:a16="http://schemas.microsoft.com/office/drawing/2014/main" id="{51D2F0AA-A216-ADEA-6F3C-8F8D590F9CB1}"/>
                </a:ext>
              </a:extLst>
            </p:cNvPr>
            <p:cNvSpPr/>
            <p:nvPr/>
          </p:nvSpPr>
          <p:spPr>
            <a:xfrm>
              <a:off x="473719" y="4685104"/>
              <a:ext cx="1751510" cy="1735047"/>
            </a:xfrm>
            <a:custGeom>
              <a:avLst/>
              <a:gdLst>
                <a:gd name="connsiteX0" fmla="*/ 0 w 1751510"/>
                <a:gd name="connsiteY0" fmla="*/ 0 h 1441125"/>
                <a:gd name="connsiteX1" fmla="*/ 1751510 w 1751510"/>
                <a:gd name="connsiteY1" fmla="*/ 0 h 1441125"/>
                <a:gd name="connsiteX2" fmla="*/ 1751510 w 1751510"/>
                <a:gd name="connsiteY2" fmla="*/ 1441125 h 1441125"/>
                <a:gd name="connsiteX3" fmla="*/ 0 w 1751510"/>
                <a:gd name="connsiteY3" fmla="*/ 1441125 h 1441125"/>
                <a:gd name="connsiteX4" fmla="*/ 0 w 1751510"/>
                <a:gd name="connsiteY4" fmla="*/ 0 h 144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1441125">
                  <a:moveTo>
                    <a:pt x="0" y="0"/>
                  </a:moveTo>
                  <a:lnTo>
                    <a:pt x="1751510" y="0"/>
                  </a:lnTo>
                  <a:lnTo>
                    <a:pt x="1751510" y="1441125"/>
                  </a:lnTo>
                  <a:lnTo>
                    <a:pt x="0" y="1441125"/>
                  </a:lnTo>
                  <a:lnTo>
                    <a:pt x="0" y="0"/>
                  </a:lnTo>
                  <a:close/>
                </a:path>
              </a:pathLst>
            </a:custGeom>
            <a:solidFill>
              <a:schemeClr val="bg1">
                <a:alpha val="90000"/>
              </a:schemeClr>
            </a:solidFill>
            <a:ln>
              <a:solidFill>
                <a:srgbClr val="0B3458">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ctr" defTabSz="666750">
                <a:lnSpc>
                  <a:spcPct val="90000"/>
                </a:lnSpc>
                <a:spcBef>
                  <a:spcPct val="0"/>
                </a:spcBef>
                <a:spcAft>
                  <a:spcPct val="15000"/>
                </a:spcAft>
              </a:pPr>
              <a:r>
                <a:rPr lang="en-US" sz="1500" kern="1200" dirty="0"/>
                <a:t>As defined by the IRS, AGI is gross income minus adjustments to income.</a:t>
              </a:r>
            </a:p>
            <a:p>
              <a:pPr marL="0" lvl="1" algn="ctr" defTabSz="666750">
                <a:spcBef>
                  <a:spcPts val="600"/>
                </a:spcBef>
                <a:spcAft>
                  <a:spcPct val="15000"/>
                </a:spcAft>
              </a:pPr>
              <a:r>
                <a:rPr lang="en-US" sz="1200" i="1" dirty="0"/>
                <a:t>Line 11</a:t>
              </a:r>
            </a:p>
            <a:p>
              <a:pPr marL="0" lvl="1" algn="ctr" defTabSz="666750">
                <a:spcAft>
                  <a:spcPct val="15000"/>
                </a:spcAft>
              </a:pPr>
              <a:r>
                <a:rPr lang="en-US" sz="1200" i="1" dirty="0"/>
                <a:t>IRS Form 1040</a:t>
              </a:r>
              <a:r>
                <a:rPr lang="en-US" sz="1500" dirty="0"/>
                <a:t> </a:t>
              </a:r>
              <a:endParaRPr lang="en-US" sz="1500" kern="1200" dirty="0"/>
            </a:p>
            <a:p>
              <a:pPr marL="114300" lvl="1" indent="-114300" algn="ctr" defTabSz="666750">
                <a:lnSpc>
                  <a:spcPct val="90000"/>
                </a:lnSpc>
                <a:spcBef>
                  <a:spcPct val="0"/>
                </a:spcBef>
                <a:spcAft>
                  <a:spcPct val="15000"/>
                </a:spcAft>
                <a:buChar char="•"/>
              </a:pPr>
              <a:endParaRPr lang="en-US" sz="1500" kern="1200" dirty="0"/>
            </a:p>
          </p:txBody>
        </p:sp>
      </p:grpSp>
      <p:grpSp>
        <p:nvGrpSpPr>
          <p:cNvPr id="21" name="Group 20">
            <a:extLst>
              <a:ext uri="{FF2B5EF4-FFF2-40B4-BE49-F238E27FC236}">
                <a16:creationId xmlns:a16="http://schemas.microsoft.com/office/drawing/2014/main" id="{35B12CF5-10AE-1519-16C8-727B8E8C7676}"/>
              </a:ext>
            </a:extLst>
          </p:cNvPr>
          <p:cNvGrpSpPr/>
          <p:nvPr/>
        </p:nvGrpSpPr>
        <p:grpSpPr>
          <a:xfrm>
            <a:off x="2700737" y="4208818"/>
            <a:ext cx="1751510" cy="2259380"/>
            <a:chOff x="2470442" y="4160771"/>
            <a:chExt cx="1751510" cy="2259380"/>
          </a:xfrm>
        </p:grpSpPr>
        <p:sp>
          <p:nvSpPr>
            <p:cNvPr id="13" name="Freeform: Shape 12">
              <a:extLst>
                <a:ext uri="{FF2B5EF4-FFF2-40B4-BE49-F238E27FC236}">
                  <a16:creationId xmlns:a16="http://schemas.microsoft.com/office/drawing/2014/main" id="{E6286DC0-4A40-967C-4889-C64441925614}"/>
                </a:ext>
              </a:extLst>
            </p:cNvPr>
            <p:cNvSpPr/>
            <p:nvPr/>
          </p:nvSpPr>
          <p:spPr>
            <a:xfrm>
              <a:off x="2470442" y="4160771"/>
              <a:ext cx="1751510" cy="524332"/>
            </a:xfrm>
            <a:custGeom>
              <a:avLst/>
              <a:gdLst>
                <a:gd name="connsiteX0" fmla="*/ 0 w 1751510"/>
                <a:gd name="connsiteY0" fmla="*/ 0 h 524332"/>
                <a:gd name="connsiteX1" fmla="*/ 1751510 w 1751510"/>
                <a:gd name="connsiteY1" fmla="*/ 0 h 524332"/>
                <a:gd name="connsiteX2" fmla="*/ 1751510 w 1751510"/>
                <a:gd name="connsiteY2" fmla="*/ 524332 h 524332"/>
                <a:gd name="connsiteX3" fmla="*/ 0 w 1751510"/>
                <a:gd name="connsiteY3" fmla="*/ 524332 h 524332"/>
                <a:gd name="connsiteX4" fmla="*/ 0 w 1751510"/>
                <a:gd name="connsiteY4" fmla="*/ 0 h 5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524332">
                  <a:moveTo>
                    <a:pt x="0" y="0"/>
                  </a:moveTo>
                  <a:lnTo>
                    <a:pt x="1751510" y="0"/>
                  </a:lnTo>
                  <a:lnTo>
                    <a:pt x="1751510" y="524332"/>
                  </a:lnTo>
                  <a:lnTo>
                    <a:pt x="0" y="524332"/>
                  </a:lnTo>
                  <a:lnTo>
                    <a:pt x="0" y="0"/>
                  </a:lnTo>
                  <a:close/>
                </a:path>
              </a:pathLst>
            </a:custGeom>
            <a:solidFill>
              <a:srgbClr val="0B3458"/>
            </a:solidFill>
            <a:ln>
              <a:solidFill>
                <a:srgbClr val="0B3458"/>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400" b="1" kern="1200" dirty="0"/>
                <a:t>Non-taxable Social Security Benefits</a:t>
              </a:r>
            </a:p>
          </p:txBody>
        </p:sp>
        <p:sp>
          <p:nvSpPr>
            <p:cNvPr id="14" name="Freeform: Shape 13">
              <a:extLst>
                <a:ext uri="{FF2B5EF4-FFF2-40B4-BE49-F238E27FC236}">
                  <a16:creationId xmlns:a16="http://schemas.microsoft.com/office/drawing/2014/main" id="{F0258735-F0CD-C156-7C1D-2419619C9817}"/>
                </a:ext>
              </a:extLst>
            </p:cNvPr>
            <p:cNvSpPr/>
            <p:nvPr/>
          </p:nvSpPr>
          <p:spPr>
            <a:xfrm>
              <a:off x="2470442" y="4685104"/>
              <a:ext cx="1751510" cy="1735047"/>
            </a:xfrm>
            <a:custGeom>
              <a:avLst/>
              <a:gdLst>
                <a:gd name="connsiteX0" fmla="*/ 0 w 1751510"/>
                <a:gd name="connsiteY0" fmla="*/ 0 h 1441125"/>
                <a:gd name="connsiteX1" fmla="*/ 1751510 w 1751510"/>
                <a:gd name="connsiteY1" fmla="*/ 0 h 1441125"/>
                <a:gd name="connsiteX2" fmla="*/ 1751510 w 1751510"/>
                <a:gd name="connsiteY2" fmla="*/ 1441125 h 1441125"/>
                <a:gd name="connsiteX3" fmla="*/ 0 w 1751510"/>
                <a:gd name="connsiteY3" fmla="*/ 1441125 h 1441125"/>
                <a:gd name="connsiteX4" fmla="*/ 0 w 1751510"/>
                <a:gd name="connsiteY4" fmla="*/ 0 h 144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1441125">
                  <a:moveTo>
                    <a:pt x="0" y="0"/>
                  </a:moveTo>
                  <a:lnTo>
                    <a:pt x="1751510" y="0"/>
                  </a:lnTo>
                  <a:lnTo>
                    <a:pt x="1751510" y="1441125"/>
                  </a:lnTo>
                  <a:lnTo>
                    <a:pt x="0" y="1441125"/>
                  </a:lnTo>
                  <a:lnTo>
                    <a:pt x="0" y="0"/>
                  </a:lnTo>
                  <a:close/>
                </a:path>
              </a:pathLst>
            </a:custGeom>
            <a:solidFill>
              <a:schemeClr val="bg1">
                <a:alpha val="90000"/>
              </a:schemeClr>
            </a:solidFill>
            <a:ln>
              <a:solidFill>
                <a:srgbClr val="0B3458">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ctr" defTabSz="666750">
                <a:lnSpc>
                  <a:spcPct val="90000"/>
                </a:lnSpc>
                <a:spcBef>
                  <a:spcPct val="0"/>
                </a:spcBef>
                <a:spcAft>
                  <a:spcPct val="15000"/>
                </a:spcAft>
              </a:pPr>
              <a:r>
                <a:rPr lang="en-US" sz="1500" kern="1200" dirty="0"/>
                <a:t>Social Security benefits not included in gross income.</a:t>
              </a:r>
            </a:p>
            <a:p>
              <a:pPr marL="0" lvl="1" algn="ctr" defTabSz="666750">
                <a:spcBef>
                  <a:spcPts val="1800"/>
                </a:spcBef>
                <a:spcAft>
                  <a:spcPct val="15000"/>
                </a:spcAft>
              </a:pPr>
              <a:r>
                <a:rPr lang="en-US" sz="1200" i="1" dirty="0"/>
                <a:t>Line 6a minus Line 6b</a:t>
              </a:r>
            </a:p>
            <a:p>
              <a:pPr marL="0" lvl="1" algn="ctr" defTabSz="666750">
                <a:spcAft>
                  <a:spcPct val="15000"/>
                </a:spcAft>
              </a:pPr>
              <a:r>
                <a:rPr lang="en-US" sz="1200" i="1" dirty="0"/>
                <a:t>IRS Form 1040</a:t>
              </a:r>
              <a:endParaRPr lang="en-US" sz="1500" kern="1200" dirty="0"/>
            </a:p>
          </p:txBody>
        </p:sp>
      </p:grpSp>
      <p:grpSp>
        <p:nvGrpSpPr>
          <p:cNvPr id="22" name="Group 21">
            <a:extLst>
              <a:ext uri="{FF2B5EF4-FFF2-40B4-BE49-F238E27FC236}">
                <a16:creationId xmlns:a16="http://schemas.microsoft.com/office/drawing/2014/main" id="{7B1078DF-FA74-82B9-07B4-4F3E4D8323A7}"/>
              </a:ext>
            </a:extLst>
          </p:cNvPr>
          <p:cNvGrpSpPr/>
          <p:nvPr/>
        </p:nvGrpSpPr>
        <p:grpSpPr>
          <a:xfrm>
            <a:off x="4927755" y="4208818"/>
            <a:ext cx="1751510" cy="2259380"/>
            <a:chOff x="4467164" y="4160771"/>
            <a:chExt cx="1751510" cy="2259380"/>
          </a:xfrm>
        </p:grpSpPr>
        <p:sp>
          <p:nvSpPr>
            <p:cNvPr id="15" name="Freeform: Shape 14">
              <a:extLst>
                <a:ext uri="{FF2B5EF4-FFF2-40B4-BE49-F238E27FC236}">
                  <a16:creationId xmlns:a16="http://schemas.microsoft.com/office/drawing/2014/main" id="{EF93DB82-30D4-F878-434F-10FA7301956C}"/>
                </a:ext>
              </a:extLst>
            </p:cNvPr>
            <p:cNvSpPr/>
            <p:nvPr/>
          </p:nvSpPr>
          <p:spPr>
            <a:xfrm>
              <a:off x="4467164" y="4160771"/>
              <a:ext cx="1751510" cy="524332"/>
            </a:xfrm>
            <a:custGeom>
              <a:avLst/>
              <a:gdLst>
                <a:gd name="connsiteX0" fmla="*/ 0 w 1751510"/>
                <a:gd name="connsiteY0" fmla="*/ 0 h 524332"/>
                <a:gd name="connsiteX1" fmla="*/ 1751510 w 1751510"/>
                <a:gd name="connsiteY1" fmla="*/ 0 h 524332"/>
                <a:gd name="connsiteX2" fmla="*/ 1751510 w 1751510"/>
                <a:gd name="connsiteY2" fmla="*/ 524332 h 524332"/>
                <a:gd name="connsiteX3" fmla="*/ 0 w 1751510"/>
                <a:gd name="connsiteY3" fmla="*/ 524332 h 524332"/>
                <a:gd name="connsiteX4" fmla="*/ 0 w 1751510"/>
                <a:gd name="connsiteY4" fmla="*/ 0 h 5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524332">
                  <a:moveTo>
                    <a:pt x="0" y="0"/>
                  </a:moveTo>
                  <a:lnTo>
                    <a:pt x="1751510" y="0"/>
                  </a:lnTo>
                  <a:lnTo>
                    <a:pt x="1751510" y="524332"/>
                  </a:lnTo>
                  <a:lnTo>
                    <a:pt x="0" y="524332"/>
                  </a:lnTo>
                  <a:lnTo>
                    <a:pt x="0" y="0"/>
                  </a:lnTo>
                  <a:close/>
                </a:path>
              </a:pathLst>
            </a:custGeom>
            <a:solidFill>
              <a:srgbClr val="0B3458"/>
            </a:solidFill>
            <a:ln>
              <a:solidFill>
                <a:srgbClr val="0B3458"/>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400" b="1" kern="1200" dirty="0"/>
                <a:t>Tax Exempt Interest</a:t>
              </a:r>
            </a:p>
          </p:txBody>
        </p:sp>
        <p:sp>
          <p:nvSpPr>
            <p:cNvPr id="16" name="Freeform: Shape 15">
              <a:extLst>
                <a:ext uri="{FF2B5EF4-FFF2-40B4-BE49-F238E27FC236}">
                  <a16:creationId xmlns:a16="http://schemas.microsoft.com/office/drawing/2014/main" id="{0F24730A-8B86-A373-DDB1-A3B0D073C7E3}"/>
                </a:ext>
              </a:extLst>
            </p:cNvPr>
            <p:cNvSpPr/>
            <p:nvPr/>
          </p:nvSpPr>
          <p:spPr>
            <a:xfrm>
              <a:off x="4467164" y="4685104"/>
              <a:ext cx="1751510" cy="1735047"/>
            </a:xfrm>
            <a:custGeom>
              <a:avLst/>
              <a:gdLst>
                <a:gd name="connsiteX0" fmla="*/ 0 w 1751510"/>
                <a:gd name="connsiteY0" fmla="*/ 0 h 1441125"/>
                <a:gd name="connsiteX1" fmla="*/ 1751510 w 1751510"/>
                <a:gd name="connsiteY1" fmla="*/ 0 h 1441125"/>
                <a:gd name="connsiteX2" fmla="*/ 1751510 w 1751510"/>
                <a:gd name="connsiteY2" fmla="*/ 1441125 h 1441125"/>
                <a:gd name="connsiteX3" fmla="*/ 0 w 1751510"/>
                <a:gd name="connsiteY3" fmla="*/ 1441125 h 1441125"/>
                <a:gd name="connsiteX4" fmla="*/ 0 w 1751510"/>
                <a:gd name="connsiteY4" fmla="*/ 0 h 144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1441125">
                  <a:moveTo>
                    <a:pt x="0" y="0"/>
                  </a:moveTo>
                  <a:lnTo>
                    <a:pt x="1751510" y="0"/>
                  </a:lnTo>
                  <a:lnTo>
                    <a:pt x="1751510" y="1441125"/>
                  </a:lnTo>
                  <a:lnTo>
                    <a:pt x="0" y="1441125"/>
                  </a:lnTo>
                  <a:lnTo>
                    <a:pt x="0" y="0"/>
                  </a:lnTo>
                  <a:close/>
                </a:path>
              </a:pathLst>
            </a:custGeom>
            <a:solidFill>
              <a:schemeClr val="bg1">
                <a:alpha val="90000"/>
              </a:schemeClr>
            </a:solidFill>
            <a:ln>
              <a:solidFill>
                <a:srgbClr val="0B3458">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ctr" defTabSz="666750">
                <a:spcBef>
                  <a:spcPts val="3000"/>
                </a:spcBef>
                <a:spcAft>
                  <a:spcPct val="15000"/>
                </a:spcAft>
              </a:pPr>
              <a:r>
                <a:rPr lang="en-US" sz="1500" kern="1200" dirty="0"/>
                <a:t>Interest income that is not subject to federal income tax</a:t>
              </a:r>
              <a:r>
                <a:rPr lang="en-US" sz="1500" dirty="0"/>
                <a:t>.</a:t>
              </a:r>
            </a:p>
            <a:p>
              <a:pPr marL="0" lvl="1" algn="ctr" defTabSz="666750">
                <a:spcBef>
                  <a:spcPts val="600"/>
                </a:spcBef>
                <a:spcAft>
                  <a:spcPct val="15000"/>
                </a:spcAft>
              </a:pPr>
              <a:r>
                <a:rPr lang="en-US" sz="1200" i="1" dirty="0"/>
                <a:t>Line 2a</a:t>
              </a:r>
            </a:p>
            <a:p>
              <a:pPr marL="0" lvl="1" algn="ctr" defTabSz="666750">
                <a:spcAft>
                  <a:spcPct val="15000"/>
                </a:spcAft>
              </a:pPr>
              <a:r>
                <a:rPr lang="en-US" sz="1200" i="1" dirty="0"/>
                <a:t>IRS Form 1040</a:t>
              </a:r>
              <a:endParaRPr lang="en-US" sz="1200" kern="1200" dirty="0"/>
            </a:p>
            <a:p>
              <a:pPr marL="0" lvl="1" algn="ctr" defTabSz="666750">
                <a:lnSpc>
                  <a:spcPct val="90000"/>
                </a:lnSpc>
                <a:spcBef>
                  <a:spcPct val="0"/>
                </a:spcBef>
                <a:spcAft>
                  <a:spcPct val="15000"/>
                </a:spcAft>
              </a:pPr>
              <a:endParaRPr lang="en-US" sz="1500" kern="1200" dirty="0"/>
            </a:p>
          </p:txBody>
        </p:sp>
      </p:grpSp>
      <p:grpSp>
        <p:nvGrpSpPr>
          <p:cNvPr id="23" name="Group 22">
            <a:extLst>
              <a:ext uri="{FF2B5EF4-FFF2-40B4-BE49-F238E27FC236}">
                <a16:creationId xmlns:a16="http://schemas.microsoft.com/office/drawing/2014/main" id="{B76FDA14-3184-C08B-6A19-438CEFA1DAFF}"/>
              </a:ext>
            </a:extLst>
          </p:cNvPr>
          <p:cNvGrpSpPr/>
          <p:nvPr/>
        </p:nvGrpSpPr>
        <p:grpSpPr>
          <a:xfrm>
            <a:off x="7154774" y="4208818"/>
            <a:ext cx="1751510" cy="2259380"/>
            <a:chOff x="6463887" y="4160771"/>
            <a:chExt cx="1751510" cy="2259380"/>
          </a:xfrm>
        </p:grpSpPr>
        <p:sp>
          <p:nvSpPr>
            <p:cNvPr id="17" name="Freeform: Shape 16">
              <a:extLst>
                <a:ext uri="{FF2B5EF4-FFF2-40B4-BE49-F238E27FC236}">
                  <a16:creationId xmlns:a16="http://schemas.microsoft.com/office/drawing/2014/main" id="{7A0B9C89-8647-F867-9D88-59D23D2BBFA5}"/>
                </a:ext>
              </a:extLst>
            </p:cNvPr>
            <p:cNvSpPr/>
            <p:nvPr/>
          </p:nvSpPr>
          <p:spPr>
            <a:xfrm>
              <a:off x="6463887" y="4160771"/>
              <a:ext cx="1751510" cy="524332"/>
            </a:xfrm>
            <a:custGeom>
              <a:avLst/>
              <a:gdLst>
                <a:gd name="connsiteX0" fmla="*/ 0 w 1751510"/>
                <a:gd name="connsiteY0" fmla="*/ 0 h 524332"/>
                <a:gd name="connsiteX1" fmla="*/ 1751510 w 1751510"/>
                <a:gd name="connsiteY1" fmla="*/ 0 h 524332"/>
                <a:gd name="connsiteX2" fmla="*/ 1751510 w 1751510"/>
                <a:gd name="connsiteY2" fmla="*/ 524332 h 524332"/>
                <a:gd name="connsiteX3" fmla="*/ 0 w 1751510"/>
                <a:gd name="connsiteY3" fmla="*/ 524332 h 524332"/>
                <a:gd name="connsiteX4" fmla="*/ 0 w 1751510"/>
                <a:gd name="connsiteY4" fmla="*/ 0 h 5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524332">
                  <a:moveTo>
                    <a:pt x="0" y="0"/>
                  </a:moveTo>
                  <a:lnTo>
                    <a:pt x="1751510" y="0"/>
                  </a:lnTo>
                  <a:lnTo>
                    <a:pt x="1751510" y="524332"/>
                  </a:lnTo>
                  <a:lnTo>
                    <a:pt x="0" y="524332"/>
                  </a:lnTo>
                  <a:lnTo>
                    <a:pt x="0" y="0"/>
                  </a:lnTo>
                  <a:close/>
                </a:path>
              </a:pathLst>
            </a:custGeom>
            <a:solidFill>
              <a:srgbClr val="0B3458"/>
            </a:solidFill>
            <a:ln>
              <a:solidFill>
                <a:srgbClr val="0B3458"/>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400" b="1" kern="1200" dirty="0"/>
                <a:t>Excluded Foreign Income</a:t>
              </a:r>
            </a:p>
          </p:txBody>
        </p:sp>
        <p:sp>
          <p:nvSpPr>
            <p:cNvPr id="18" name="Freeform: Shape 17">
              <a:extLst>
                <a:ext uri="{FF2B5EF4-FFF2-40B4-BE49-F238E27FC236}">
                  <a16:creationId xmlns:a16="http://schemas.microsoft.com/office/drawing/2014/main" id="{40A5CE4D-BA67-B33D-1705-00041D1A43A9}"/>
                </a:ext>
              </a:extLst>
            </p:cNvPr>
            <p:cNvSpPr/>
            <p:nvPr/>
          </p:nvSpPr>
          <p:spPr>
            <a:xfrm>
              <a:off x="6463887" y="4685104"/>
              <a:ext cx="1751510" cy="1735047"/>
            </a:xfrm>
            <a:custGeom>
              <a:avLst/>
              <a:gdLst>
                <a:gd name="connsiteX0" fmla="*/ 0 w 1751510"/>
                <a:gd name="connsiteY0" fmla="*/ 0 h 1441125"/>
                <a:gd name="connsiteX1" fmla="*/ 1751510 w 1751510"/>
                <a:gd name="connsiteY1" fmla="*/ 0 h 1441125"/>
                <a:gd name="connsiteX2" fmla="*/ 1751510 w 1751510"/>
                <a:gd name="connsiteY2" fmla="*/ 1441125 h 1441125"/>
                <a:gd name="connsiteX3" fmla="*/ 0 w 1751510"/>
                <a:gd name="connsiteY3" fmla="*/ 1441125 h 1441125"/>
                <a:gd name="connsiteX4" fmla="*/ 0 w 1751510"/>
                <a:gd name="connsiteY4" fmla="*/ 0 h 144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1441125">
                  <a:moveTo>
                    <a:pt x="0" y="0"/>
                  </a:moveTo>
                  <a:lnTo>
                    <a:pt x="1751510" y="0"/>
                  </a:lnTo>
                  <a:lnTo>
                    <a:pt x="1751510" y="1441125"/>
                  </a:lnTo>
                  <a:lnTo>
                    <a:pt x="0" y="1441125"/>
                  </a:lnTo>
                  <a:lnTo>
                    <a:pt x="0" y="0"/>
                  </a:lnTo>
                  <a:close/>
                </a:path>
              </a:pathLst>
            </a:custGeom>
            <a:solidFill>
              <a:schemeClr val="bg1">
                <a:alpha val="90000"/>
              </a:schemeClr>
            </a:solidFill>
            <a:ln>
              <a:solidFill>
                <a:srgbClr val="0B3458">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ctr" defTabSz="666750">
                <a:lnSpc>
                  <a:spcPct val="90000"/>
                </a:lnSpc>
                <a:spcBef>
                  <a:spcPct val="0"/>
                </a:spcBef>
                <a:spcAft>
                  <a:spcPct val="15000"/>
                </a:spcAft>
              </a:pPr>
              <a:r>
                <a:rPr lang="en-US" sz="1500" kern="1200" dirty="0"/>
                <a:t>Foreign earned income excluded from taxation of individuals who live abroad.</a:t>
              </a:r>
              <a:endParaRPr lang="en-US" sz="1200" i="1" dirty="0"/>
            </a:p>
            <a:p>
              <a:pPr marL="0" lvl="1" algn="ctr" defTabSz="666750">
                <a:spcBef>
                  <a:spcPts val="600"/>
                </a:spcBef>
                <a:spcAft>
                  <a:spcPct val="15000"/>
                </a:spcAft>
              </a:pPr>
              <a:r>
                <a:rPr lang="en-US" sz="1200" i="1" dirty="0"/>
                <a:t>IRS Form 2555</a:t>
              </a:r>
              <a:endParaRPr lang="en-US" sz="1200" kern="1200" dirty="0"/>
            </a:p>
            <a:p>
              <a:pPr marL="0" lvl="1" algn="ctr" defTabSz="666750">
                <a:lnSpc>
                  <a:spcPct val="90000"/>
                </a:lnSpc>
                <a:spcBef>
                  <a:spcPct val="0"/>
                </a:spcBef>
                <a:spcAft>
                  <a:spcPct val="15000"/>
                </a:spcAft>
              </a:pPr>
              <a:endParaRPr lang="en-US" sz="1500" kern="1200" dirty="0"/>
            </a:p>
          </p:txBody>
        </p:sp>
      </p:grpSp>
      <p:sp>
        <p:nvSpPr>
          <p:cNvPr id="19" name="Freeform: Shape 18">
            <a:extLst>
              <a:ext uri="{FF2B5EF4-FFF2-40B4-BE49-F238E27FC236}">
                <a16:creationId xmlns:a16="http://schemas.microsoft.com/office/drawing/2014/main" id="{8B3C42F2-FB79-8229-911F-B1CE7B47ACAF}"/>
              </a:ext>
            </a:extLst>
          </p:cNvPr>
          <p:cNvSpPr/>
          <p:nvPr/>
        </p:nvSpPr>
        <p:spPr>
          <a:xfrm>
            <a:off x="9565446" y="4944977"/>
            <a:ext cx="2036004" cy="787062"/>
          </a:xfrm>
          <a:custGeom>
            <a:avLst/>
            <a:gdLst>
              <a:gd name="connsiteX0" fmla="*/ 0 w 1751510"/>
              <a:gd name="connsiteY0" fmla="*/ 0 h 524332"/>
              <a:gd name="connsiteX1" fmla="*/ 1751510 w 1751510"/>
              <a:gd name="connsiteY1" fmla="*/ 0 h 524332"/>
              <a:gd name="connsiteX2" fmla="*/ 1751510 w 1751510"/>
              <a:gd name="connsiteY2" fmla="*/ 524332 h 524332"/>
              <a:gd name="connsiteX3" fmla="*/ 0 w 1751510"/>
              <a:gd name="connsiteY3" fmla="*/ 524332 h 524332"/>
              <a:gd name="connsiteX4" fmla="*/ 0 w 1751510"/>
              <a:gd name="connsiteY4" fmla="*/ 0 h 5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10" h="524332">
                <a:moveTo>
                  <a:pt x="0" y="0"/>
                </a:moveTo>
                <a:lnTo>
                  <a:pt x="1751510" y="0"/>
                </a:lnTo>
                <a:lnTo>
                  <a:pt x="1751510" y="524332"/>
                </a:lnTo>
                <a:lnTo>
                  <a:pt x="0" y="524332"/>
                </a:lnTo>
                <a:lnTo>
                  <a:pt x="0" y="0"/>
                </a:lnTo>
                <a:close/>
              </a:path>
            </a:pathLst>
          </a:custGeom>
          <a:solidFill>
            <a:srgbClr val="0B3458"/>
          </a:solidFill>
          <a:ln>
            <a:solidFill>
              <a:srgbClr val="0B3458"/>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Modified Adjusted Gross Income (MAGI)</a:t>
            </a:r>
          </a:p>
        </p:txBody>
      </p:sp>
      <p:sp>
        <p:nvSpPr>
          <p:cNvPr id="24" name="Plus Sign 23">
            <a:extLst>
              <a:ext uri="{FF2B5EF4-FFF2-40B4-BE49-F238E27FC236}">
                <a16:creationId xmlns:a16="http://schemas.microsoft.com/office/drawing/2014/main" id="{58851FC0-1815-B207-20A3-84335D9AD259}"/>
              </a:ext>
            </a:extLst>
          </p:cNvPr>
          <p:cNvSpPr/>
          <p:nvPr/>
        </p:nvSpPr>
        <p:spPr>
          <a:xfrm>
            <a:off x="6654853" y="5076342"/>
            <a:ext cx="524332" cy="524332"/>
          </a:xfrm>
          <a:prstGeom prst="mathPlus">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us Sign 24">
            <a:extLst>
              <a:ext uri="{FF2B5EF4-FFF2-40B4-BE49-F238E27FC236}">
                <a16:creationId xmlns:a16="http://schemas.microsoft.com/office/drawing/2014/main" id="{FD5E0826-6B01-EB5F-5E6E-4383B4C6266B}"/>
              </a:ext>
            </a:extLst>
          </p:cNvPr>
          <p:cNvSpPr/>
          <p:nvPr/>
        </p:nvSpPr>
        <p:spPr>
          <a:xfrm>
            <a:off x="4427835" y="5076342"/>
            <a:ext cx="524332" cy="524332"/>
          </a:xfrm>
          <a:prstGeom prst="mathPlus">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us Sign 25">
            <a:extLst>
              <a:ext uri="{FF2B5EF4-FFF2-40B4-BE49-F238E27FC236}">
                <a16:creationId xmlns:a16="http://schemas.microsoft.com/office/drawing/2014/main" id="{13A8E1A2-ED79-0C16-6C8A-49D9BB8C8859}"/>
              </a:ext>
            </a:extLst>
          </p:cNvPr>
          <p:cNvSpPr/>
          <p:nvPr/>
        </p:nvSpPr>
        <p:spPr>
          <a:xfrm>
            <a:off x="2200817" y="5076342"/>
            <a:ext cx="524332" cy="524332"/>
          </a:xfrm>
          <a:prstGeom prst="mathPlus">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quals 26">
            <a:extLst>
              <a:ext uri="{FF2B5EF4-FFF2-40B4-BE49-F238E27FC236}">
                <a16:creationId xmlns:a16="http://schemas.microsoft.com/office/drawing/2014/main" id="{7D5FC192-A2AE-667A-5356-7D94DA7E0D17}"/>
              </a:ext>
            </a:extLst>
          </p:cNvPr>
          <p:cNvSpPr/>
          <p:nvPr/>
        </p:nvSpPr>
        <p:spPr>
          <a:xfrm>
            <a:off x="8972550" y="5077904"/>
            <a:ext cx="521208" cy="521208"/>
          </a:xfrm>
          <a:prstGeom prst="mathEqual">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Audio 4">
            <a:hlinkClick r:id="" action="ppaction://media"/>
            <a:extLst>
              <a:ext uri="{FF2B5EF4-FFF2-40B4-BE49-F238E27FC236}">
                <a16:creationId xmlns:a16="http://schemas.microsoft.com/office/drawing/2014/main" id="{F822A153-F16B-4878-AAAC-ADBD4884C0C5}"/>
              </a:ext>
            </a:extLst>
          </p:cNvPr>
          <p:cNvPicPr>
            <a:picLocks noChangeAspect="1"/>
          </p:cNvPicPr>
          <p:nvPr>
            <a:audioFile r:link="rId1"/>
            <p:extLst>
              <p:ext uri="{DAA4B4D4-6D71-4841-9C94-3DE7FCFB9230}">
                <p14:media xmlns:p14="http://schemas.microsoft.com/office/powerpoint/2010/main" r:embed="rId2">
                  <p14:trim st="795" end="112.4195"/>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3012055"/>
      </p:ext>
    </p:extLst>
  </p:cSld>
  <p:clrMapOvr>
    <a:masterClrMapping/>
  </p:clrMapOvr>
  <mc:AlternateContent xmlns:mc="http://schemas.openxmlformats.org/markup-compatibility/2006" xmlns:p14="http://schemas.microsoft.com/office/powerpoint/2010/main">
    <mc:Choice Requires="p14">
      <p:transition spd="med" p14:dur="700" advTm="46020">
        <p:fade/>
      </p:transition>
    </mc:Choice>
    <mc:Fallback xmlns="">
      <p:transition spd="med" advTm="46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42" presetClass="entr" presetSubtype="0" fill="hold" nodeType="afterEffect">
                                  <p:stCondLst>
                                    <p:cond delay="15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childTnLst>
                          </p:cTn>
                        </p:par>
                        <p:par>
                          <p:cTn id="13" fill="hold">
                            <p:stCondLst>
                              <p:cond delay="16101"/>
                            </p:stCondLst>
                            <p:childTnLst>
                              <p:par>
                                <p:cTn id="14" presetID="42" presetClass="entr" presetSubtype="0" fill="hold" grpId="0" nodeType="afterEffect">
                                  <p:stCondLst>
                                    <p:cond delay="5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childTnLst>
                          </p:cTn>
                        </p:par>
                        <p:par>
                          <p:cTn id="19" fill="hold">
                            <p:stCondLst>
                              <p:cond delay="22101"/>
                            </p:stCondLst>
                            <p:childTnLst>
                              <p:par>
                                <p:cTn id="20" presetID="42"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par>
                          <p:cTn id="25" fill="hold">
                            <p:stCondLst>
                              <p:cond delay="23101"/>
                            </p:stCondLst>
                            <p:childTnLst>
                              <p:par>
                                <p:cTn id="26" presetID="42"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par>
                          <p:cTn id="31" fill="hold">
                            <p:stCondLst>
                              <p:cond delay="24101"/>
                            </p:stCondLst>
                            <p:childTnLst>
                              <p:par>
                                <p:cTn id="32" presetID="42"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25101"/>
                            </p:stCondLst>
                            <p:childTnLst>
                              <p:par>
                                <p:cTn id="38" presetID="42"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par>
                          <p:cTn id="43" fill="hold">
                            <p:stCondLst>
                              <p:cond delay="26101"/>
                            </p:stCondLst>
                            <p:childTnLst>
                              <p:par>
                                <p:cTn id="44" presetID="42"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par>
                          <p:cTn id="49" fill="hold">
                            <p:stCondLst>
                              <p:cond delay="27101"/>
                            </p:stCondLst>
                            <p:childTnLst>
                              <p:par>
                                <p:cTn id="50" presetID="42"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28101"/>
                            </p:stCondLst>
                            <p:childTnLst>
                              <p:par>
                                <p:cTn id="56" presetID="42"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19"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CBDE-1566-9200-A587-75DBFD065213}"/>
              </a:ext>
            </a:extLst>
          </p:cNvPr>
          <p:cNvSpPr>
            <a:spLocks noGrp="1"/>
          </p:cNvSpPr>
          <p:nvPr>
            <p:ph type="title"/>
          </p:nvPr>
        </p:nvSpPr>
        <p:spPr/>
        <p:txBody>
          <a:bodyPr>
            <a:normAutofit/>
          </a:bodyPr>
          <a:lstStyle/>
          <a:p>
            <a:r>
              <a:rPr lang="en-US"/>
              <a:t>NJ FamilyCare (Medicaid)</a:t>
            </a:r>
            <a:endParaRPr lang="en-US" dirty="0"/>
          </a:p>
        </p:txBody>
      </p:sp>
      <p:sp>
        <p:nvSpPr>
          <p:cNvPr id="3" name="Slide Number Placeholder 2">
            <a:extLst>
              <a:ext uri="{FF2B5EF4-FFF2-40B4-BE49-F238E27FC236}">
                <a16:creationId xmlns:a16="http://schemas.microsoft.com/office/drawing/2014/main" id="{51DD4F94-6006-3FD8-4D0B-CCD5F3E5FDD4}"/>
              </a:ext>
            </a:extLst>
          </p:cNvPr>
          <p:cNvSpPr>
            <a:spLocks noGrp="1"/>
          </p:cNvSpPr>
          <p:nvPr>
            <p:ph type="sldNum" sz="quarter" idx="4"/>
          </p:nvPr>
        </p:nvSpPr>
        <p:spPr/>
        <p:txBody>
          <a:bodyPr/>
          <a:lstStyle/>
          <a:p>
            <a:fld id="{8E3841BA-CA90-4039-8277-58D1680CD8C8}" type="slidenum">
              <a:rPr lang="en-US" smtClean="0"/>
              <a:t>6</a:t>
            </a:fld>
            <a:endParaRPr lang="en-US"/>
          </a:p>
        </p:txBody>
      </p:sp>
      <p:sp>
        <p:nvSpPr>
          <p:cNvPr id="8" name="Text Placeholder 7">
            <a:extLst>
              <a:ext uri="{FF2B5EF4-FFF2-40B4-BE49-F238E27FC236}">
                <a16:creationId xmlns:a16="http://schemas.microsoft.com/office/drawing/2014/main" id="{DAE7FA76-1977-2DEA-ED2C-8CD55AF16CF0}"/>
              </a:ext>
            </a:extLst>
          </p:cNvPr>
          <p:cNvSpPr>
            <a:spLocks noGrp="1"/>
          </p:cNvSpPr>
          <p:nvPr>
            <p:ph type="body" sz="quarter" idx="4294967295"/>
          </p:nvPr>
        </p:nvSpPr>
        <p:spPr>
          <a:xfrm>
            <a:off x="247650" y="992188"/>
            <a:ext cx="11944350" cy="2995702"/>
          </a:xfrm>
          <a:prstGeom prst="rect">
            <a:avLst/>
          </a:prstGeom>
        </p:spPr>
        <p:txBody>
          <a:bodyPr/>
          <a:lstStyle/>
          <a:p>
            <a:pPr>
              <a:buClr>
                <a:srgbClr val="FFC000"/>
              </a:buClr>
              <a:buFont typeface="Wingdings" panose="05000000000000000000" pitchFamily="2" charset="2"/>
              <a:buChar char="§"/>
            </a:pPr>
            <a:r>
              <a:rPr lang="en-US" sz="3600" dirty="0">
                <a:solidFill>
                  <a:schemeClr val="tx2"/>
                </a:solidFill>
              </a:rPr>
              <a:t>Adults aged 19-64 with income up to 138% FPL. Private insurance is allowed; NJ </a:t>
            </a:r>
            <a:r>
              <a:rPr lang="en-US" sz="3600" dirty="0" err="1">
                <a:solidFill>
                  <a:schemeClr val="tx2"/>
                </a:solidFill>
              </a:rPr>
              <a:t>FamilyCare</a:t>
            </a:r>
            <a:r>
              <a:rPr lang="en-US" sz="3600" dirty="0">
                <a:solidFill>
                  <a:schemeClr val="tx2"/>
                </a:solidFill>
              </a:rPr>
              <a:t> will be secondary.</a:t>
            </a:r>
          </a:p>
          <a:p>
            <a:pPr lvl="1">
              <a:buClr>
                <a:srgbClr val="FFC000"/>
              </a:buClr>
              <a:buFont typeface="Wingdings" panose="05000000000000000000" pitchFamily="2" charset="2"/>
              <a:buChar char="§"/>
            </a:pPr>
            <a:r>
              <a:rPr lang="en-US" sz="3400" dirty="0">
                <a:solidFill>
                  <a:schemeClr val="tx2"/>
                </a:solidFill>
              </a:rPr>
              <a:t>$2,351/month for a couple</a:t>
            </a:r>
          </a:p>
          <a:p>
            <a:pPr>
              <a:buClr>
                <a:srgbClr val="FFC000"/>
              </a:buClr>
              <a:buFont typeface="Wingdings" panose="05000000000000000000" pitchFamily="2" charset="2"/>
              <a:buChar char="§"/>
            </a:pPr>
            <a:r>
              <a:rPr lang="en-US" sz="3600" dirty="0">
                <a:solidFill>
                  <a:schemeClr val="tx2"/>
                </a:solidFill>
              </a:rPr>
              <a:t>Pregnant people with income up to 205% FPL</a:t>
            </a:r>
          </a:p>
          <a:p>
            <a:pPr lvl="1">
              <a:buClr>
                <a:srgbClr val="FFC000"/>
              </a:buClr>
              <a:buFont typeface="Wingdings" panose="05000000000000000000" pitchFamily="2" charset="2"/>
              <a:buChar char="§"/>
            </a:pPr>
            <a:r>
              <a:rPr lang="en-US" sz="3400" dirty="0"/>
              <a:t>$4,411/month for pregnant person who is married expecting her first child</a:t>
            </a:r>
          </a:p>
          <a:p>
            <a:pPr>
              <a:buClr>
                <a:srgbClr val="FFC000"/>
              </a:buClr>
              <a:buFont typeface="Wingdings" panose="05000000000000000000" pitchFamily="2" charset="2"/>
              <a:buChar char="§"/>
            </a:pPr>
            <a:r>
              <a:rPr lang="en-US" sz="3400" dirty="0"/>
              <a:t>Children under 19 are eligible with higher incomes up to 355% of the Federal Poverty Level (FPL). </a:t>
            </a:r>
          </a:p>
          <a:p>
            <a:pPr lvl="1">
              <a:buClr>
                <a:srgbClr val="FFC000"/>
              </a:buClr>
              <a:buFont typeface="Wingdings" panose="05000000000000000000" pitchFamily="2" charset="2"/>
              <a:buChar char="§"/>
            </a:pPr>
            <a:r>
              <a:rPr lang="en-US" sz="3200" dirty="0"/>
              <a:t>$9,230/month for a family of four</a:t>
            </a:r>
          </a:p>
          <a:p>
            <a:pPr lvl="1">
              <a:buClr>
                <a:srgbClr val="FFC000"/>
              </a:buClr>
              <a:buFont typeface="Wingdings" panose="05000000000000000000" pitchFamily="2" charset="2"/>
              <a:buChar char="§"/>
            </a:pPr>
            <a:endParaRPr lang="en-US" sz="3400" dirty="0">
              <a:solidFill>
                <a:schemeClr val="tx2"/>
              </a:solidFill>
            </a:endParaRPr>
          </a:p>
        </p:txBody>
      </p:sp>
      <p:pic>
        <p:nvPicPr>
          <p:cNvPr id="4" name="Audio 3">
            <a:hlinkClick r:id="" action="ppaction://media"/>
            <a:extLst>
              <a:ext uri="{FF2B5EF4-FFF2-40B4-BE49-F238E27FC236}">
                <a16:creationId xmlns:a16="http://schemas.microsoft.com/office/drawing/2014/main" id="{3740A63E-F2ED-4E35-B339-9337DD255D87}"/>
              </a:ext>
            </a:extLst>
          </p:cNvPr>
          <p:cNvPicPr>
            <a:picLocks noChangeAspect="1"/>
          </p:cNvPicPr>
          <p:nvPr>
            <a:audioFile r:link="rId1"/>
            <p:extLst>
              <p:ext uri="{DAA4B4D4-6D71-4841-9C94-3DE7FCFB9230}">
                <p14:media xmlns:p14="http://schemas.microsoft.com/office/powerpoint/2010/main" r:embed="rId2">
                  <p14:trim st="560"/>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0598373"/>
      </p:ext>
    </p:extLst>
  </p:cSld>
  <p:clrMapOvr>
    <a:masterClrMapping/>
  </p:clrMapOvr>
  <mc:AlternateContent xmlns:mc="http://schemas.openxmlformats.org/markup-compatibility/2006" xmlns:p14="http://schemas.microsoft.com/office/powerpoint/2010/main">
    <mc:Choice Requires="p14">
      <p:transition spd="slow" p14:dur="2000" advTm="33140"/>
    </mc:Choice>
    <mc:Fallback xmlns="">
      <p:transition spd="slow" advTm="3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CBDE-1566-9200-A587-75DBFD065213}"/>
              </a:ext>
            </a:extLst>
          </p:cNvPr>
          <p:cNvSpPr>
            <a:spLocks noGrp="1"/>
          </p:cNvSpPr>
          <p:nvPr>
            <p:ph type="title"/>
          </p:nvPr>
        </p:nvSpPr>
        <p:spPr/>
        <p:txBody>
          <a:bodyPr>
            <a:normAutofit/>
          </a:bodyPr>
          <a:lstStyle/>
          <a:p>
            <a:r>
              <a:rPr lang="en-US" dirty="0"/>
              <a:t>NJ FamilyCare (Medicaid)</a:t>
            </a:r>
          </a:p>
        </p:txBody>
      </p:sp>
      <p:sp>
        <p:nvSpPr>
          <p:cNvPr id="3" name="Slide Number Placeholder 2">
            <a:extLst>
              <a:ext uri="{FF2B5EF4-FFF2-40B4-BE49-F238E27FC236}">
                <a16:creationId xmlns:a16="http://schemas.microsoft.com/office/drawing/2014/main" id="{51DD4F94-6006-3FD8-4D0B-CCD5F3E5FDD4}"/>
              </a:ext>
            </a:extLst>
          </p:cNvPr>
          <p:cNvSpPr>
            <a:spLocks noGrp="1"/>
          </p:cNvSpPr>
          <p:nvPr>
            <p:ph type="sldNum" sz="quarter" idx="4"/>
          </p:nvPr>
        </p:nvSpPr>
        <p:spPr/>
        <p:txBody>
          <a:bodyPr/>
          <a:lstStyle/>
          <a:p>
            <a:fld id="{8E3841BA-CA90-4039-8277-58D1680CD8C8}" type="slidenum">
              <a:rPr lang="en-US" smtClean="0"/>
              <a:pPr/>
              <a:t>7</a:t>
            </a:fld>
            <a:endParaRPr lang="en-US"/>
          </a:p>
        </p:txBody>
      </p:sp>
      <p:pic>
        <p:nvPicPr>
          <p:cNvPr id="4" name="Picture 3">
            <a:extLst>
              <a:ext uri="{FF2B5EF4-FFF2-40B4-BE49-F238E27FC236}">
                <a16:creationId xmlns:a16="http://schemas.microsoft.com/office/drawing/2014/main" id="{8A3F68AC-185D-EFDB-DE64-50742E4A1759}"/>
              </a:ext>
            </a:extLst>
          </p:cNvPr>
          <p:cNvPicPr>
            <a:picLocks noChangeAspect="1"/>
          </p:cNvPicPr>
          <p:nvPr/>
        </p:nvPicPr>
        <p:blipFill>
          <a:blip r:embed="rId5"/>
          <a:stretch>
            <a:fillRect/>
          </a:stretch>
        </p:blipFill>
        <p:spPr>
          <a:xfrm>
            <a:off x="319081" y="1711091"/>
            <a:ext cx="11213424" cy="4364369"/>
          </a:xfrm>
          <a:prstGeom prst="rect">
            <a:avLst/>
          </a:prstGeom>
        </p:spPr>
      </p:pic>
      <p:sp>
        <p:nvSpPr>
          <p:cNvPr id="5" name="Oval 4">
            <a:extLst>
              <a:ext uri="{FF2B5EF4-FFF2-40B4-BE49-F238E27FC236}">
                <a16:creationId xmlns:a16="http://schemas.microsoft.com/office/drawing/2014/main" id="{EF0141BC-11F9-858B-990A-8EED18FAEEB7}"/>
              </a:ext>
            </a:extLst>
          </p:cNvPr>
          <p:cNvSpPr/>
          <p:nvPr/>
        </p:nvSpPr>
        <p:spPr>
          <a:xfrm>
            <a:off x="3270325" y="2312894"/>
            <a:ext cx="720762" cy="484094"/>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9A864E3-BCB2-B8E3-CD69-1ADF676EC410}"/>
              </a:ext>
            </a:extLst>
          </p:cNvPr>
          <p:cNvSpPr/>
          <p:nvPr/>
        </p:nvSpPr>
        <p:spPr>
          <a:xfrm>
            <a:off x="3270325" y="2711291"/>
            <a:ext cx="720762" cy="484094"/>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C3F1BB-0EA9-46A9-662C-92B7419CAF9E}"/>
              </a:ext>
            </a:extLst>
          </p:cNvPr>
          <p:cNvSpPr/>
          <p:nvPr/>
        </p:nvSpPr>
        <p:spPr>
          <a:xfrm>
            <a:off x="3270325" y="3127113"/>
            <a:ext cx="720762" cy="484094"/>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A3E458-817B-6C6E-C8DA-2386992A8636}"/>
              </a:ext>
            </a:extLst>
          </p:cNvPr>
          <p:cNvSpPr/>
          <p:nvPr/>
        </p:nvSpPr>
        <p:spPr>
          <a:xfrm>
            <a:off x="3270325" y="5601636"/>
            <a:ext cx="720762" cy="484094"/>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6ED6791D-3DD6-9681-FEB3-495CB8C14B8A}"/>
              </a:ext>
            </a:extLst>
          </p:cNvPr>
          <p:cNvPicPr>
            <a:picLocks noChangeAspect="1"/>
          </p:cNvPicPr>
          <p:nvPr>
            <a:audioFile r:link="rId2"/>
            <p:extLst>
              <p:ext uri="{DAA4B4D4-6D71-4841-9C94-3DE7FCFB9230}">
                <p14:media xmlns:p14="http://schemas.microsoft.com/office/powerpoint/2010/main" r:embed="rId3">
                  <p14:trim st="464" end="1283.3333"/>
                </p14:media>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27104680"/>
      </p:ext>
    </p:extLst>
  </p:cSld>
  <p:clrMapOvr>
    <a:masterClrMapping/>
  </p:clrMapOvr>
  <mc:AlternateContent xmlns:mc="http://schemas.openxmlformats.org/markup-compatibility/2006" xmlns:p14="http://schemas.microsoft.com/office/powerpoint/2010/main">
    <mc:Choice Requires="p14">
      <p:transition spd="slow" p14:dur="2000" advTm="95840"/>
    </mc:Choice>
    <mc:Fallback xmlns="">
      <p:transition spd="slow" advTm="9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400"/>
                                        <p:tgtEl>
                                          <p:spTgt spid="4"/>
                                        </p:tgtEl>
                                      </p:cBhvr>
                                    </p:animEffect>
                                  </p:childTnLst>
                                </p:cTn>
                              </p:par>
                            </p:childTnLst>
                          </p:cTn>
                        </p:par>
                        <p:par>
                          <p:cTn id="10" fill="hold">
                            <p:stCondLst>
                              <p:cond delay="3400"/>
                            </p:stCondLst>
                            <p:childTnLst>
                              <p:par>
                                <p:cTn id="11" presetID="1" presetClass="entr" presetSubtype="0" fill="hold" grpId="0" nodeType="afterEffect">
                                  <p:stCondLst>
                                    <p:cond delay="22000"/>
                                  </p:stCondLst>
                                  <p:childTnLst>
                                    <p:set>
                                      <p:cBhvr>
                                        <p:cTn id="12" dur="1" fill="hold">
                                          <p:stCondLst>
                                            <p:cond delay="9"/>
                                          </p:stCondLst>
                                        </p:cTn>
                                        <p:tgtEl>
                                          <p:spTgt spid="5"/>
                                        </p:tgtEl>
                                        <p:attrNameLst>
                                          <p:attrName>style.visibility</p:attrName>
                                        </p:attrNameLst>
                                      </p:cBhvr>
                                      <p:to>
                                        <p:strVal val="visible"/>
                                      </p:to>
                                    </p:set>
                                  </p:childTnLst>
                                </p:cTn>
                              </p:par>
                            </p:childTnLst>
                          </p:cTn>
                        </p:par>
                        <p:par>
                          <p:cTn id="13" fill="hold">
                            <p:stCondLst>
                              <p:cond delay="25410"/>
                            </p:stCondLst>
                            <p:childTnLst>
                              <p:par>
                                <p:cTn id="14" presetID="1" presetClass="exit" presetSubtype="0" fill="hold" grpId="1" nodeType="afterEffect">
                                  <p:stCondLst>
                                    <p:cond delay="469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30100"/>
                            </p:stCondLst>
                            <p:childTnLst>
                              <p:par>
                                <p:cTn id="17" presetID="1" presetClass="entr" presetSubtype="0" fill="hold" grpId="1" nodeType="afterEffect">
                                  <p:stCondLst>
                                    <p:cond delay="172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7300"/>
                            </p:stCondLst>
                            <p:childTnLst>
                              <p:par>
                                <p:cTn id="20" presetID="1" presetClass="exit" presetSubtype="0" fill="hold" grpId="0" nodeType="afterEffect">
                                  <p:stCondLst>
                                    <p:cond delay="990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57200"/>
                            </p:stCondLst>
                            <p:childTnLst>
                              <p:par>
                                <p:cTn id="23" presetID="1" presetClass="entr" presetSubtype="0" fill="hold" grpId="1" nodeType="afterEffect">
                                  <p:stCondLst>
                                    <p:cond delay="1260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69800"/>
                            </p:stCondLst>
                            <p:childTnLst>
                              <p:par>
                                <p:cTn id="26" presetID="1" presetClass="exit" presetSubtype="0" fill="hold" grpId="0" nodeType="afterEffect">
                                  <p:stCondLst>
                                    <p:cond delay="5700"/>
                                  </p:stCondLst>
                                  <p:childTnLst>
                                    <p:set>
                                      <p:cBhvr>
                                        <p:cTn id="27" dur="1" fill="hold">
                                          <p:stCondLst>
                                            <p:cond delay="0"/>
                                          </p:stCondLst>
                                        </p:cTn>
                                        <p:tgtEl>
                                          <p:spTgt spid="7"/>
                                        </p:tgtEl>
                                        <p:attrNameLst>
                                          <p:attrName>style.visibility</p:attrName>
                                        </p:attrNameLst>
                                      </p:cBhvr>
                                      <p:to>
                                        <p:strVal val="hidden"/>
                                      </p:to>
                                    </p:set>
                                  </p:childTnLst>
                                </p:cTn>
                              </p:par>
                            </p:childTnLst>
                          </p:cTn>
                        </p:par>
                        <p:par>
                          <p:cTn id="28" fill="hold">
                            <p:stCondLst>
                              <p:cond delay="75500"/>
                            </p:stCondLst>
                            <p:childTnLst>
                              <p:par>
                                <p:cTn id="29" presetID="1" presetClass="entr" presetSubtype="0" fill="hold" grpId="1" nodeType="afterEffect">
                                  <p:stCondLst>
                                    <p:cond delay="720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82700"/>
                            </p:stCondLst>
                            <p:childTnLst>
                              <p:par>
                                <p:cTn id="32" presetID="1" presetClass="exit" presetSubtype="0" fill="hold" grpId="0" nodeType="afterEffect">
                                  <p:stCondLst>
                                    <p:cond delay="87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9"/>
                </p:tgtEl>
              </p:cMediaNode>
            </p:audio>
          </p:childTnLst>
        </p:cTn>
      </p:par>
    </p:tnLst>
    <p:bldLst>
      <p:bldP spid="5" grpId="0" animBg="1"/>
      <p:bldP spid="5" grpId="1" animBg="1"/>
      <p:bldP spid="7" grpId="0" animBg="1"/>
      <p:bldP spid="7" grpId="1" animBg="1"/>
      <p:bldP spid="8" grpId="0" animBg="1"/>
      <p:bldP spid="8"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CBDE-1566-9200-A587-75DBFD065213}"/>
              </a:ext>
            </a:extLst>
          </p:cNvPr>
          <p:cNvSpPr>
            <a:spLocks noGrp="1"/>
          </p:cNvSpPr>
          <p:nvPr>
            <p:ph type="title"/>
          </p:nvPr>
        </p:nvSpPr>
        <p:spPr/>
        <p:txBody>
          <a:bodyPr>
            <a:normAutofit/>
          </a:bodyPr>
          <a:lstStyle/>
          <a:p>
            <a:r>
              <a:rPr lang="en-US"/>
              <a:t>NJ FamilyCare (Medicaid)</a:t>
            </a:r>
            <a:endParaRPr lang="en-US" dirty="0"/>
          </a:p>
        </p:txBody>
      </p:sp>
      <p:sp>
        <p:nvSpPr>
          <p:cNvPr id="3" name="Slide Number Placeholder 2">
            <a:extLst>
              <a:ext uri="{FF2B5EF4-FFF2-40B4-BE49-F238E27FC236}">
                <a16:creationId xmlns:a16="http://schemas.microsoft.com/office/drawing/2014/main" id="{51DD4F94-6006-3FD8-4D0B-CCD5F3E5FDD4}"/>
              </a:ext>
            </a:extLst>
          </p:cNvPr>
          <p:cNvSpPr>
            <a:spLocks noGrp="1"/>
          </p:cNvSpPr>
          <p:nvPr>
            <p:ph type="sldNum" sz="quarter" idx="4"/>
          </p:nvPr>
        </p:nvSpPr>
        <p:spPr/>
        <p:txBody>
          <a:bodyPr/>
          <a:lstStyle/>
          <a:p>
            <a:fld id="{8E3841BA-CA90-4039-8277-58D1680CD8C8}" type="slidenum">
              <a:rPr lang="en-US" smtClean="0"/>
              <a:t>8</a:t>
            </a:fld>
            <a:endParaRPr lang="en-US"/>
          </a:p>
        </p:txBody>
      </p:sp>
      <p:sp>
        <p:nvSpPr>
          <p:cNvPr id="8" name="Text Placeholder 7">
            <a:extLst>
              <a:ext uri="{FF2B5EF4-FFF2-40B4-BE49-F238E27FC236}">
                <a16:creationId xmlns:a16="http://schemas.microsoft.com/office/drawing/2014/main" id="{DAE7FA76-1977-2DEA-ED2C-8CD55AF16CF0}"/>
              </a:ext>
            </a:extLst>
          </p:cNvPr>
          <p:cNvSpPr>
            <a:spLocks noGrp="1"/>
          </p:cNvSpPr>
          <p:nvPr>
            <p:ph type="body" sz="quarter" idx="4294967295"/>
          </p:nvPr>
        </p:nvSpPr>
        <p:spPr>
          <a:xfrm>
            <a:off x="123825" y="1053650"/>
            <a:ext cx="11944350" cy="1896838"/>
          </a:xfrm>
          <a:prstGeom prst="rect">
            <a:avLst/>
          </a:prstGeom>
        </p:spPr>
        <p:txBody>
          <a:bodyPr/>
          <a:lstStyle/>
          <a:p>
            <a:pPr>
              <a:buClr>
                <a:srgbClr val="FFC000"/>
              </a:buClr>
              <a:buFont typeface="Wingdings" panose="05000000000000000000" pitchFamily="2" charset="2"/>
              <a:buChar char="§"/>
            </a:pPr>
            <a:r>
              <a:rPr lang="en-US" sz="3600" dirty="0">
                <a:solidFill>
                  <a:schemeClr val="tx2"/>
                </a:solidFill>
              </a:rPr>
              <a:t>Recipients will receive two cards. </a:t>
            </a:r>
          </a:p>
        </p:txBody>
      </p:sp>
      <p:pic>
        <p:nvPicPr>
          <p:cNvPr id="4" name="Picture 2" descr="HBID Card">
            <a:extLst>
              <a:ext uri="{FF2B5EF4-FFF2-40B4-BE49-F238E27FC236}">
                <a16:creationId xmlns:a16="http://schemas.microsoft.com/office/drawing/2014/main" id="{D4FC7E06-2FA1-8ED0-4FA8-FC6E5A08F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757" y="1033611"/>
            <a:ext cx="1971043" cy="1245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CBAA43-E24F-BE4F-0A94-4CB4E65AB696}"/>
              </a:ext>
            </a:extLst>
          </p:cNvPr>
          <p:cNvPicPr>
            <a:picLocks noChangeAspect="1"/>
          </p:cNvPicPr>
          <p:nvPr/>
        </p:nvPicPr>
        <p:blipFill>
          <a:blip r:embed="rId5"/>
          <a:srcRect t="6638" r="80646" b="6614"/>
          <a:stretch/>
        </p:blipFill>
        <p:spPr>
          <a:xfrm>
            <a:off x="803476" y="5089391"/>
            <a:ext cx="2021931" cy="1244620"/>
          </a:xfrm>
          <a:prstGeom prst="rect">
            <a:avLst/>
          </a:prstGeom>
        </p:spPr>
      </p:pic>
      <p:pic>
        <p:nvPicPr>
          <p:cNvPr id="7" name="Picture 6">
            <a:extLst>
              <a:ext uri="{FF2B5EF4-FFF2-40B4-BE49-F238E27FC236}">
                <a16:creationId xmlns:a16="http://schemas.microsoft.com/office/drawing/2014/main" id="{406ACEE4-BF79-3BFD-CC9C-DCCED1C17D59}"/>
              </a:ext>
            </a:extLst>
          </p:cNvPr>
          <p:cNvPicPr>
            <a:picLocks noChangeAspect="1"/>
          </p:cNvPicPr>
          <p:nvPr/>
        </p:nvPicPr>
        <p:blipFill>
          <a:blip r:embed="rId5"/>
          <a:srcRect l="20299" t="6638" r="60587" b="6614"/>
          <a:stretch/>
        </p:blipFill>
        <p:spPr>
          <a:xfrm>
            <a:off x="3069370" y="5089391"/>
            <a:ext cx="1996733" cy="1244620"/>
          </a:xfrm>
          <a:prstGeom prst="rect">
            <a:avLst/>
          </a:prstGeom>
        </p:spPr>
      </p:pic>
      <p:pic>
        <p:nvPicPr>
          <p:cNvPr id="9" name="Picture 8">
            <a:extLst>
              <a:ext uri="{FF2B5EF4-FFF2-40B4-BE49-F238E27FC236}">
                <a16:creationId xmlns:a16="http://schemas.microsoft.com/office/drawing/2014/main" id="{77B00C8E-9A5E-9F23-1F1A-7A58A90A03D9}"/>
              </a:ext>
            </a:extLst>
          </p:cNvPr>
          <p:cNvPicPr>
            <a:picLocks noChangeAspect="1"/>
          </p:cNvPicPr>
          <p:nvPr/>
        </p:nvPicPr>
        <p:blipFill>
          <a:blip r:embed="rId5"/>
          <a:srcRect l="40358" t="6638" r="40300" b="6614"/>
          <a:stretch/>
        </p:blipFill>
        <p:spPr>
          <a:xfrm>
            <a:off x="5310066" y="5089391"/>
            <a:ext cx="2020666" cy="1244620"/>
          </a:xfrm>
          <a:prstGeom prst="rect">
            <a:avLst/>
          </a:prstGeom>
        </p:spPr>
      </p:pic>
      <p:pic>
        <p:nvPicPr>
          <p:cNvPr id="10" name="Picture 9">
            <a:extLst>
              <a:ext uri="{FF2B5EF4-FFF2-40B4-BE49-F238E27FC236}">
                <a16:creationId xmlns:a16="http://schemas.microsoft.com/office/drawing/2014/main" id="{CFCD2225-A916-C4B2-46E2-820265D48A9F}"/>
              </a:ext>
            </a:extLst>
          </p:cNvPr>
          <p:cNvPicPr>
            <a:picLocks noChangeAspect="1"/>
          </p:cNvPicPr>
          <p:nvPr/>
        </p:nvPicPr>
        <p:blipFill>
          <a:blip r:embed="rId5"/>
          <a:srcRect l="60575" t="6626" r="20083" b="6626"/>
          <a:stretch/>
        </p:blipFill>
        <p:spPr>
          <a:xfrm>
            <a:off x="7574695" y="5089391"/>
            <a:ext cx="2020666" cy="1244620"/>
          </a:xfrm>
          <a:prstGeom prst="rect">
            <a:avLst/>
          </a:prstGeom>
        </p:spPr>
      </p:pic>
      <p:pic>
        <p:nvPicPr>
          <p:cNvPr id="11" name="Picture 10">
            <a:extLst>
              <a:ext uri="{FF2B5EF4-FFF2-40B4-BE49-F238E27FC236}">
                <a16:creationId xmlns:a16="http://schemas.microsoft.com/office/drawing/2014/main" id="{7D81CEAD-90C2-9567-8F35-6AB858B4752A}"/>
              </a:ext>
            </a:extLst>
          </p:cNvPr>
          <p:cNvPicPr>
            <a:picLocks noChangeAspect="1"/>
          </p:cNvPicPr>
          <p:nvPr/>
        </p:nvPicPr>
        <p:blipFill>
          <a:blip r:embed="rId5"/>
          <a:srcRect l="80658" t="6638" b="6614"/>
          <a:stretch/>
        </p:blipFill>
        <p:spPr>
          <a:xfrm>
            <a:off x="9839324" y="5089391"/>
            <a:ext cx="2020665" cy="1244620"/>
          </a:xfrm>
          <a:prstGeom prst="rect">
            <a:avLst/>
          </a:prstGeom>
        </p:spPr>
      </p:pic>
      <p:sp>
        <p:nvSpPr>
          <p:cNvPr id="13" name="Text Placeholder 7">
            <a:extLst>
              <a:ext uri="{FF2B5EF4-FFF2-40B4-BE49-F238E27FC236}">
                <a16:creationId xmlns:a16="http://schemas.microsoft.com/office/drawing/2014/main" id="{236A036E-6F17-8092-5D81-1F5012F1988F}"/>
              </a:ext>
            </a:extLst>
          </p:cNvPr>
          <p:cNvSpPr txBox="1">
            <a:spLocks/>
          </p:cNvSpPr>
          <p:nvPr/>
        </p:nvSpPr>
        <p:spPr>
          <a:xfrm>
            <a:off x="50475" y="2487799"/>
            <a:ext cx="11944350" cy="2422130"/>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FFC000"/>
              </a:buClr>
              <a:buFont typeface="Wingdings" panose="05000000000000000000" pitchFamily="2" charset="2"/>
              <a:buChar char="§"/>
            </a:pPr>
            <a:r>
              <a:rPr lang="en-US" sz="3600" dirty="0"/>
              <a:t>Recipients choose a Managed Care Organization/HMO to provide health services. Enrollment is typically within 30-60 days after initial NJ FamilyCare enrollment. </a:t>
            </a:r>
          </a:p>
          <a:p>
            <a:pPr lvl="1">
              <a:buClr>
                <a:srgbClr val="FFC000"/>
              </a:buClr>
              <a:buFont typeface="Wingdings" panose="05000000000000000000" pitchFamily="2" charset="2"/>
              <a:buChar char="§"/>
            </a:pPr>
            <a:r>
              <a:rPr lang="en-US" sz="3400" dirty="0"/>
              <a:t>5 Options:</a:t>
            </a:r>
            <a:endParaRPr lang="en-US" sz="3600" dirty="0"/>
          </a:p>
          <a:p>
            <a:pPr>
              <a:buClr>
                <a:srgbClr val="FFC000"/>
              </a:buClr>
              <a:buFont typeface="Wingdings" panose="05000000000000000000" pitchFamily="2" charset="2"/>
              <a:buChar char="§"/>
            </a:pPr>
            <a:endParaRPr lang="en-US" sz="3600" dirty="0"/>
          </a:p>
        </p:txBody>
      </p:sp>
      <p:pic>
        <p:nvPicPr>
          <p:cNvPr id="15" name="Audio 14">
            <a:hlinkClick r:id="" action="ppaction://media"/>
            <a:extLst>
              <a:ext uri="{FF2B5EF4-FFF2-40B4-BE49-F238E27FC236}">
                <a16:creationId xmlns:a16="http://schemas.microsoft.com/office/drawing/2014/main" id="{4A02F7FA-C570-4FF7-BEDC-F7CCED246F5E}"/>
              </a:ext>
            </a:extLst>
          </p:cNvPr>
          <p:cNvPicPr>
            <a:picLocks noChangeAspect="1"/>
          </p:cNvPicPr>
          <p:nvPr>
            <a:audioFile r:link="rId1"/>
            <p:extLst>
              <p:ext uri="{DAA4B4D4-6D71-4841-9C94-3DE7FCFB9230}">
                <p14:media xmlns:p14="http://schemas.microsoft.com/office/powerpoint/2010/main" r:embed="rId2">
                  <p14:trim st="900"/>
                </p14:media>
              </p:ext>
            </p:extLst>
          </p:nvPr>
        </p:nvPicPr>
        <p:blipFill>
          <a:blip r:embed="rId6"/>
          <a:stretch>
            <a:fillRect/>
          </a:stretch>
        </p:blipFill>
        <p:spPr>
          <a:xfrm>
            <a:off x="11430000" y="6096000"/>
            <a:ext cx="609600" cy="609600"/>
          </a:xfrm>
          <a:prstGeom prst="rect">
            <a:avLst/>
          </a:prstGeom>
        </p:spPr>
      </p:pic>
      <p:sp>
        <p:nvSpPr>
          <p:cNvPr id="6" name="Text Placeholder 7">
            <a:extLst>
              <a:ext uri="{FF2B5EF4-FFF2-40B4-BE49-F238E27FC236}">
                <a16:creationId xmlns:a16="http://schemas.microsoft.com/office/drawing/2014/main" id="{F5627ED1-3BF9-6B6E-6366-A8CE83C9A542}"/>
              </a:ext>
            </a:extLst>
          </p:cNvPr>
          <p:cNvSpPr txBox="1">
            <a:spLocks/>
          </p:cNvSpPr>
          <p:nvPr/>
        </p:nvSpPr>
        <p:spPr>
          <a:xfrm>
            <a:off x="123825" y="1755565"/>
            <a:ext cx="11944350" cy="864400"/>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FFC000"/>
              </a:buClr>
              <a:buFont typeface="Wingdings" panose="05000000000000000000" pitchFamily="2" charset="2"/>
              <a:buChar char="§"/>
            </a:pPr>
            <a:r>
              <a:rPr lang="en-US" sz="3600" dirty="0"/>
              <a:t>The first is for “Fee for Services” Medicaid.</a:t>
            </a:r>
          </a:p>
        </p:txBody>
      </p:sp>
    </p:spTree>
    <p:extLst>
      <p:ext uri="{BB962C8B-B14F-4D97-AF65-F5344CB8AC3E}">
        <p14:creationId xmlns:p14="http://schemas.microsoft.com/office/powerpoint/2010/main" val="2414296797"/>
      </p:ext>
    </p:extLst>
  </p:cSld>
  <p:clrMapOvr>
    <a:masterClrMapping/>
  </p:clrMapOvr>
  <mc:AlternateContent xmlns:mc="http://schemas.openxmlformats.org/markup-compatibility/2006" xmlns:p14="http://schemas.microsoft.com/office/powerpoint/2010/main">
    <mc:Choice Requires="p14">
      <p:transition spd="slow" p14:dur="2000" advTm="46470"/>
    </mc:Choice>
    <mc:Fallback xmlns="">
      <p:transition spd="slow" advTm="4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501"/>
                            </p:stCondLst>
                            <p:childTnLst>
                              <p:par>
                                <p:cTn id="12" presetID="10" presetClass="entr" presetSubtype="0" fill="hold" grpId="0" nodeType="afterEffect">
                                  <p:stCondLst>
                                    <p:cond delay="5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6001"/>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7001"/>
                            </p:stCondLst>
                            <p:childTnLst>
                              <p:par>
                                <p:cTn id="22" presetID="10" presetClass="entr" presetSubtype="0" fill="hold" grpId="0" nodeType="afterEffect">
                                  <p:stCondLst>
                                    <p:cond delay="5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2501"/>
                            </p:stCondLst>
                            <p:childTnLst>
                              <p:par>
                                <p:cTn id="26" presetID="53" presetClass="entr" presetSubtype="1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par>
                          <p:cTn id="31" fill="hold">
                            <p:stCondLst>
                              <p:cond delay="13001"/>
                            </p:stCondLst>
                            <p:childTnLst>
                              <p:par>
                                <p:cTn id="32" presetID="53" presetClass="entr" presetSubtype="16"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par>
                          <p:cTn id="37" fill="hold">
                            <p:stCondLst>
                              <p:cond delay="13501"/>
                            </p:stCondLst>
                            <p:childTnLst>
                              <p:par>
                                <p:cTn id="38" presetID="53" presetClass="entr" presetSubtype="16"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14001"/>
                            </p:stCondLst>
                            <p:childTnLst>
                              <p:par>
                                <p:cTn id="44" presetID="53" presetClass="entr" presetSubtype="16"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14501"/>
                            </p:stCondLst>
                            <p:childTnLst>
                              <p:par>
                                <p:cTn id="50" presetID="53" presetClass="entr" presetSubtype="16"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5"/>
                </p:tgtEl>
              </p:cMediaNode>
            </p:audio>
          </p:childTnLst>
        </p:cTn>
      </p:par>
    </p:tnLst>
    <p:bldLst>
      <p:bldP spid="8" grpId="0" build="p"/>
      <p:bldP spid="1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CBDE-1566-9200-A587-75DBFD065213}"/>
              </a:ext>
            </a:extLst>
          </p:cNvPr>
          <p:cNvSpPr>
            <a:spLocks noGrp="1"/>
          </p:cNvSpPr>
          <p:nvPr>
            <p:ph type="title"/>
          </p:nvPr>
        </p:nvSpPr>
        <p:spPr/>
        <p:txBody>
          <a:bodyPr>
            <a:normAutofit/>
          </a:bodyPr>
          <a:lstStyle/>
          <a:p>
            <a:r>
              <a:rPr lang="en-US"/>
              <a:t>NJ FamilyCare (Medicaid)</a:t>
            </a:r>
            <a:endParaRPr lang="en-US" dirty="0"/>
          </a:p>
        </p:txBody>
      </p:sp>
      <p:sp>
        <p:nvSpPr>
          <p:cNvPr id="3" name="Slide Number Placeholder 2">
            <a:extLst>
              <a:ext uri="{FF2B5EF4-FFF2-40B4-BE49-F238E27FC236}">
                <a16:creationId xmlns:a16="http://schemas.microsoft.com/office/drawing/2014/main" id="{51DD4F94-6006-3FD8-4D0B-CCD5F3E5FDD4}"/>
              </a:ext>
            </a:extLst>
          </p:cNvPr>
          <p:cNvSpPr>
            <a:spLocks noGrp="1"/>
          </p:cNvSpPr>
          <p:nvPr>
            <p:ph type="sldNum" sz="quarter" idx="4"/>
          </p:nvPr>
        </p:nvSpPr>
        <p:spPr/>
        <p:txBody>
          <a:bodyPr/>
          <a:lstStyle/>
          <a:p>
            <a:fld id="{8E3841BA-CA90-4039-8277-58D1680CD8C8}" type="slidenum">
              <a:rPr lang="en-US" smtClean="0"/>
              <a:t>9</a:t>
            </a:fld>
            <a:endParaRPr lang="en-US"/>
          </a:p>
        </p:txBody>
      </p:sp>
      <p:pic>
        <p:nvPicPr>
          <p:cNvPr id="10" name="Picture 9" descr="A poster showing a family and a child&#10;&#10;Description automatically generated with medium confidence">
            <a:extLst>
              <a:ext uri="{FF2B5EF4-FFF2-40B4-BE49-F238E27FC236}">
                <a16:creationId xmlns:a16="http://schemas.microsoft.com/office/drawing/2014/main" id="{9BB19058-4E68-3658-8D81-0BB6E5FD1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693" y="995724"/>
            <a:ext cx="7530613" cy="5789552"/>
          </a:xfrm>
          <a:prstGeom prst="rect">
            <a:avLst/>
          </a:prstGeom>
        </p:spPr>
      </p:pic>
      <p:pic>
        <p:nvPicPr>
          <p:cNvPr id="7" name="Audio 6">
            <a:hlinkClick r:id="" action="ppaction://media"/>
            <a:extLst>
              <a:ext uri="{FF2B5EF4-FFF2-40B4-BE49-F238E27FC236}">
                <a16:creationId xmlns:a16="http://schemas.microsoft.com/office/drawing/2014/main" id="{0BFB9A0B-472D-488C-B1AA-3A0909239CBD}"/>
              </a:ext>
            </a:extLst>
          </p:cNvPr>
          <p:cNvPicPr>
            <a:picLocks noChangeAspect="1"/>
          </p:cNvPicPr>
          <p:nvPr>
            <a:audioFile r:link="rId1"/>
            <p:extLst>
              <p:ext uri="{DAA4B4D4-6D71-4841-9C94-3DE7FCFB9230}">
                <p14:media xmlns:p14="http://schemas.microsoft.com/office/powerpoint/2010/main" r:embed="rId2">
                  <p14:trim st="900"/>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9039778"/>
      </p:ext>
    </p:extLst>
  </p:cSld>
  <p:clrMapOvr>
    <a:masterClrMapping/>
  </p:clrMapOvr>
  <mc:AlternateContent xmlns:mc="http://schemas.openxmlformats.org/markup-compatibility/2006" xmlns:p14="http://schemas.microsoft.com/office/powerpoint/2010/main">
    <mc:Choice Requires="p14">
      <p:transition spd="slow" p14:dur="2000" advTm="25970"/>
    </mc:Choice>
    <mc:Fallback xmlns="">
      <p:transition spd="slow" advTm="2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0.5|0.3|0.3"/>
</p:tagLst>
</file>

<file path=ppt/tags/tag2.xml><?xml version="1.0" encoding="utf-8"?>
<p:tagLst xmlns:a="http://schemas.openxmlformats.org/drawingml/2006/main" xmlns:r="http://schemas.openxmlformats.org/officeDocument/2006/relationships" xmlns:p="http://schemas.openxmlformats.org/presentationml/2006/main">
  <p:tag name="TIMING" val="|6.1|9.7"/>
</p:tagLst>
</file>

<file path=ppt/tags/tag3.xml><?xml version="1.0" encoding="utf-8"?>
<p:tagLst xmlns:a="http://schemas.openxmlformats.org/drawingml/2006/main" xmlns:r="http://schemas.openxmlformats.org/officeDocument/2006/relationships" xmlns:p="http://schemas.openxmlformats.org/presentationml/2006/main">
  <p:tag name="TIMING" val="|23.4"/>
</p:tagLst>
</file>

<file path=ppt/tags/tag4.xml><?xml version="1.0" encoding="utf-8"?>
<p:tagLst xmlns:a="http://schemas.openxmlformats.org/drawingml/2006/main" xmlns:r="http://schemas.openxmlformats.org/officeDocument/2006/relationships" xmlns:p="http://schemas.openxmlformats.org/presentationml/2006/main">
  <p:tag name="TIMING" val="|12.8"/>
</p:tagLst>
</file>

<file path=ppt/tags/tag5.xml><?xml version="1.0" encoding="utf-8"?>
<p:tagLst xmlns:a="http://schemas.openxmlformats.org/drawingml/2006/main" xmlns:r="http://schemas.openxmlformats.org/officeDocument/2006/relationships" xmlns:p="http://schemas.openxmlformats.org/presentationml/2006/main">
  <p:tag name="TIMING" val="|66"/>
</p:tagLst>
</file>

<file path=ppt/theme/theme1.xml><?xml version="1.0" encoding="utf-8"?>
<a:theme xmlns:a="http://schemas.openxmlformats.org/drawingml/2006/main" name="Plain">
  <a:themeElements>
    <a:clrScheme name="CHEMED-LRRC">
      <a:dk1>
        <a:sysClr val="windowText" lastClr="000000"/>
      </a:dk1>
      <a:lt1>
        <a:sysClr val="window" lastClr="FFFFFF"/>
      </a:lt1>
      <a:dk2>
        <a:srgbClr val="44546A"/>
      </a:dk2>
      <a:lt2>
        <a:srgbClr val="E7E6E6"/>
      </a:lt2>
      <a:accent1>
        <a:srgbClr val="305B66"/>
      </a:accent1>
      <a:accent2>
        <a:srgbClr val="A77051"/>
      </a:accent2>
      <a:accent3>
        <a:srgbClr val="A5A5A5"/>
      </a:accent3>
      <a:accent4>
        <a:srgbClr val="FFC000"/>
      </a:accent4>
      <a:accent5>
        <a:srgbClr val="554997"/>
      </a:accent5>
      <a:accent6>
        <a:srgbClr val="963634"/>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5097</TotalTime>
  <Words>2035</Words>
  <Application>Microsoft Office PowerPoint</Application>
  <PresentationFormat>Widescreen</PresentationFormat>
  <Paragraphs>275</Paragraphs>
  <Slides>30</Slides>
  <Notes>0</Notes>
  <HiddenSlides>0</HiddenSlides>
  <MMClips>30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Cambria</vt:lpstr>
      <vt:lpstr>Franklin Gothic Book</vt:lpstr>
      <vt:lpstr>Franklin Gothic Medium</vt:lpstr>
      <vt:lpstr>Lufga</vt:lpstr>
      <vt:lpstr>Lufga Medium</vt:lpstr>
      <vt:lpstr>Wingdings</vt:lpstr>
      <vt:lpstr>Wingdings 2</vt:lpstr>
      <vt:lpstr>Plain</vt:lpstr>
      <vt:lpstr>Health Insurance 101</vt:lpstr>
      <vt:lpstr>We will DISCUSS</vt:lpstr>
      <vt:lpstr>NJ FamilyCare</vt:lpstr>
      <vt:lpstr>NJ FamilyCare (Medicaid)</vt:lpstr>
      <vt:lpstr>NJ FamilyCare (Medicaid)</vt:lpstr>
      <vt:lpstr>NJ FamilyCare (Medicaid)</vt:lpstr>
      <vt:lpstr>NJ FamilyCare (Medicaid)</vt:lpstr>
      <vt:lpstr>NJ FamilyCare (Medicaid)</vt:lpstr>
      <vt:lpstr>NJ FamilyCare (Medicaid)</vt:lpstr>
      <vt:lpstr>NJ FamilyCare (Medicaid)</vt:lpstr>
      <vt:lpstr>Health Insurance Open Enrollment</vt:lpstr>
      <vt:lpstr>Open Enrollment</vt:lpstr>
      <vt:lpstr>Special Enrollment Periods</vt:lpstr>
      <vt:lpstr>New Jersey’s Health Insurance Marketplace</vt:lpstr>
      <vt:lpstr>Get Covered NJ</vt:lpstr>
      <vt:lpstr>Employer Insurance</vt:lpstr>
      <vt:lpstr>Projecting Income</vt:lpstr>
      <vt:lpstr>Choosing an Insurance Plan</vt:lpstr>
      <vt:lpstr>Basic Elements of an Insurance Plan</vt:lpstr>
      <vt:lpstr>Pre-Existing Conditions</vt:lpstr>
      <vt:lpstr>Premiums vs Cost Sharing Charges</vt:lpstr>
      <vt:lpstr>Types of Cost Sharing Charges</vt:lpstr>
      <vt:lpstr>Maximum Out-of-Pocket Limit (OOP)</vt:lpstr>
      <vt:lpstr>Cost Sharing Example</vt:lpstr>
      <vt:lpstr>Get Covered NJ Plans</vt:lpstr>
      <vt:lpstr>GET COVERED NJ - Financial Help</vt:lpstr>
      <vt:lpstr>GET COVERED NJ – Financial help</vt:lpstr>
      <vt:lpstr>Cost Sharing reduction (CSR) example</vt:lpstr>
      <vt:lpstr>Choosing a plan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Nethanel Vilensky</dc:creator>
  <cp:lastModifiedBy>Nethanel Vilensky</cp:lastModifiedBy>
  <cp:revision>374</cp:revision>
  <dcterms:created xsi:type="dcterms:W3CDTF">2021-07-20T17:32:12Z</dcterms:created>
  <dcterms:modified xsi:type="dcterms:W3CDTF">2024-11-20T21:39:51Z</dcterms:modified>
</cp:coreProperties>
</file>